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1"/>
  </p:notesMasterIdLst>
  <p:sldIdLst>
    <p:sldId id="256" r:id="rId3"/>
    <p:sldId id="430" r:id="rId4"/>
    <p:sldId id="431" r:id="rId5"/>
    <p:sldId id="527" r:id="rId6"/>
    <p:sldId id="316" r:id="rId7"/>
    <p:sldId id="440" r:id="rId8"/>
    <p:sldId id="528" r:id="rId9"/>
    <p:sldId id="479" r:id="rId10"/>
    <p:sldId id="469" r:id="rId11"/>
    <p:sldId id="370" r:id="rId12"/>
    <p:sldId id="536" r:id="rId13"/>
    <p:sldId id="484" r:id="rId14"/>
    <p:sldId id="378" r:id="rId15"/>
    <p:sldId id="421" r:id="rId16"/>
    <p:sldId id="422" r:id="rId17"/>
    <p:sldId id="423" r:id="rId18"/>
    <p:sldId id="424" r:id="rId19"/>
    <p:sldId id="426" r:id="rId20"/>
    <p:sldId id="537" r:id="rId21"/>
    <p:sldId id="538" r:id="rId22"/>
    <p:sldId id="539" r:id="rId23"/>
    <p:sldId id="540" r:id="rId24"/>
    <p:sldId id="541" r:id="rId25"/>
    <p:sldId id="542" r:id="rId26"/>
    <p:sldId id="476" r:id="rId27"/>
    <p:sldId id="462" r:id="rId28"/>
    <p:sldId id="531" r:id="rId29"/>
    <p:sldId id="477" r:id="rId30"/>
    <p:sldId id="530" r:id="rId31"/>
    <p:sldId id="532" r:id="rId32"/>
    <p:sldId id="510" r:id="rId33"/>
    <p:sldId id="529" r:id="rId34"/>
    <p:sldId id="533" r:id="rId35"/>
    <p:sldId id="511" r:id="rId36"/>
    <p:sldId id="493" r:id="rId37"/>
    <p:sldId id="534" r:id="rId38"/>
    <p:sldId id="535" r:id="rId39"/>
    <p:sldId id="259" r:id="rId40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7B9"/>
    <a:srgbClr val="FFFFFF"/>
    <a:srgbClr val="F7F7F7"/>
    <a:srgbClr val="334D9F"/>
    <a:srgbClr val="FBCB0B"/>
    <a:srgbClr val="1C2A57"/>
    <a:srgbClr val="EAEFF7"/>
    <a:srgbClr val="5B9BD5"/>
    <a:srgbClr val="D2DEEF"/>
    <a:srgbClr val="D1D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670" autoAdjust="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Analista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2400" b="1" i="0" u="none" strike="noStrike" kern="1200" baseline="0" dirty="0">
                      <a:solidFill>
                        <a:schemeClr val="tx1"/>
                      </a:solidFill>
                      <a:latin typeface="Biome" panose="020B0503030204020804" pitchFamily="34" charset="0"/>
                      <a:ea typeface="+mn-ea"/>
                      <a:cs typeface="Biome" panose="020B05030302040208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45-4A4E-9CEF-933C559CA89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Biome" panose="020B0503030204020804" pitchFamily="34" charset="0"/>
                    <a:ea typeface="+mn-ea"/>
                    <a:cs typeface="Biome" panose="020B05030302040208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Planilha1!$B$2</c:f>
              <c:numCache>
                <c:formatCode>General</c:formatCode>
                <c:ptCount val="1"/>
                <c:pt idx="0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7-42A1-AD42-723670B8C5B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Analista 
Suplementar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Biome" panose="020B0503030204020804" pitchFamily="34" charset="0"/>
                    <a:ea typeface="+mn-ea"/>
                    <a:cs typeface="Biome" panose="020B05030302040208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Planilha1!$C$2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7-42A1-AD42-723670B8C5B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Assistente 
Suplementar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Biome" panose="020B0503030204020804" pitchFamily="34" charset="0"/>
                    <a:ea typeface="+mn-ea"/>
                    <a:cs typeface="Biome" panose="020B05030302040208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Planilha1!$D$2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D7-42A1-AD42-723670B8C5B9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9.3393759989518505E-17"/>
                  <c:y val="1.66187067874184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4D-4E45-B8E6-6594BE7EBF2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Biome" panose="020B0503030204020804" pitchFamily="34" charset="0"/>
                    <a:ea typeface="+mn-ea"/>
                    <a:cs typeface="Biome" panose="020B05030302040208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Planilha1!$E$2</c:f>
              <c:numCache>
                <c:formatCode>General</c:formatCode>
                <c:ptCount val="1"/>
                <c:pt idx="0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45-4A4E-9CEF-933C559CA89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59819967"/>
        <c:axId val="800872720"/>
      </c:barChart>
      <c:catAx>
        <c:axId val="6598199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0872720"/>
        <c:crosses val="autoZero"/>
        <c:auto val="1"/>
        <c:lblAlgn val="ctr"/>
        <c:lblOffset val="100"/>
        <c:noMultiLvlLbl val="0"/>
      </c:catAx>
      <c:valAx>
        <c:axId val="8008727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_-* #,##0_-;\-* #,##0_-;_-* &quot;-&quot;??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+mn-ea"/>
                <a:cs typeface="Biome" panose="020B0503030204020804" pitchFamily="34" charset="0"/>
              </a:defRPr>
            </a:pPr>
            <a:endParaRPr lang="pt-BR"/>
          </a:p>
        </c:txPr>
        <c:crossAx val="659819967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85529482551144"/>
          <c:y val="0.84519146290924152"/>
          <c:w val="0.84959987966305661"/>
          <c:h val="0.12527103191048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Biome" panose="020B0503030204020804" pitchFamily="34" charset="0"/>
              <a:ea typeface="+mn-ea"/>
              <a:cs typeface="Biome" panose="020B05030302040208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600" b="1" i="0" u="none" strike="noStrike" kern="1200" baseline="0">
          <a:solidFill>
            <a:schemeClr val="tx1"/>
          </a:solidFill>
          <a:latin typeface="Aptos Narrow" panose="020B0004020202020204" pitchFamily="34" charset="0"/>
          <a:ea typeface="+mn-ea"/>
          <a:cs typeface="Biome" panose="020B05030302040208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Estatutário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2735659847573205E-3"/>
                  <c:y val="8.8816825528387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45-4A4E-9CEF-933C559CA89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Biome" panose="020B0503030204020804" pitchFamily="34" charset="0"/>
                    <a:ea typeface="+mn-ea"/>
                    <a:cs typeface="Biome" panose="020B05030302040208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Planilha1!$B$2</c:f>
              <c:numCache>
                <c:formatCode>General</c:formatCode>
                <c:ptCount val="1"/>
                <c:pt idx="0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7-42A1-AD42-723670B8C5B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Celetista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Biome" panose="020B0503030204020804" pitchFamily="34" charset="0"/>
                    <a:ea typeface="+mn-ea"/>
                    <a:cs typeface="Biome" panose="020B05030302040208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Planilha1!$C$2</c:f>
              <c:numCache>
                <c:formatCode>General</c:formatCode>
                <c:ptCount val="1"/>
                <c:pt idx="0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7-42A1-AD42-723670B8C5B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9.3393759989518505E-17"/>
                  <c:y val="1.66187067874184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F2-486D-9113-8858DC9FB3C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Biome" panose="020B0503030204020804" pitchFamily="34" charset="0"/>
                    <a:ea typeface="+mn-ea"/>
                    <a:cs typeface="Biome" panose="020B05030302040208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Planilha1!$D$2</c:f>
              <c:numCache>
                <c:formatCode>General</c:formatCode>
                <c:ptCount val="1"/>
                <c:pt idx="0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D7-42A1-AD42-723670B8C5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59819967"/>
        <c:axId val="800872720"/>
      </c:barChart>
      <c:catAx>
        <c:axId val="6598199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0872720"/>
        <c:crosses val="autoZero"/>
        <c:auto val="1"/>
        <c:lblAlgn val="ctr"/>
        <c:lblOffset val="100"/>
        <c:noMultiLvlLbl val="0"/>
      </c:catAx>
      <c:valAx>
        <c:axId val="8008727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_-* #,##0_-;\-* #,##0_-;_-* &quot;-&quot;??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+mn-ea"/>
                <a:cs typeface="Biome" panose="020B0503030204020804" pitchFamily="34" charset="0"/>
              </a:defRPr>
            </a:pPr>
            <a:endParaRPr lang="pt-BR"/>
          </a:p>
        </c:txPr>
        <c:crossAx val="659819967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742579221821103E-2"/>
          <c:y val="0.87150725238292581"/>
          <c:w val="0.84959987966305661"/>
          <c:h val="0.12527103191048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Biome" panose="020B0503030204020804" pitchFamily="34" charset="0"/>
              <a:ea typeface="+mn-ea"/>
              <a:cs typeface="Biome" panose="020B05030302040208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600" b="1" i="0" u="none" strike="noStrike" kern="1200" baseline="0">
          <a:solidFill>
            <a:schemeClr val="tx1"/>
          </a:solidFill>
          <a:latin typeface="Aptos Narrow" panose="020B0004020202020204" pitchFamily="34" charset="0"/>
          <a:ea typeface="+mn-ea"/>
          <a:cs typeface="Biome" panose="020B05030302040208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Até 4,99%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1.04350472295257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F5-4D4F-944E-7BF5598363D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Biome" panose="020B0503030204020804" pitchFamily="34" charset="0"/>
                    <a:ea typeface="+mn-ea"/>
                    <a:cs typeface="Biome" panose="020B05030302040208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Planilha1!$B$2</c:f>
              <c:numCache>
                <c:formatCode>General</c:formatCode>
                <c:ptCount val="1"/>
                <c:pt idx="0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7-42A1-AD42-723670B8C5B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5 a 9,99%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6696879994759252E-17"/>
                  <c:y val="7.343217450579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97-42BF-9D2E-AAB19AB21F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Biome" panose="020B0503030204020804" pitchFamily="34" charset="0"/>
                    <a:ea typeface="+mn-ea"/>
                    <a:cs typeface="Biome" panose="020B05030302040208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7-42A1-AD42-723670B8C5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59819967"/>
        <c:axId val="800872720"/>
      </c:barChart>
      <c:catAx>
        <c:axId val="6598199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0872720"/>
        <c:crosses val="autoZero"/>
        <c:auto val="1"/>
        <c:lblAlgn val="ctr"/>
        <c:lblOffset val="100"/>
        <c:noMultiLvlLbl val="0"/>
      </c:catAx>
      <c:valAx>
        <c:axId val="8008727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_-* #,##0_-;\-* #,##0_-;_-* &quot;-&quot;??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400" b="1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+mn-ea"/>
                <a:cs typeface="Biome" panose="020B0503030204020804" pitchFamily="34" charset="0"/>
              </a:defRPr>
            </a:pPr>
            <a:endParaRPr lang="pt-BR"/>
          </a:p>
        </c:txPr>
        <c:crossAx val="659819967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700093235968667E-2"/>
          <c:y val="0.89782305969422538"/>
          <c:w val="0.83983404678131746"/>
          <c:h val="6.5046012269938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tx1"/>
              </a:solidFill>
              <a:latin typeface="Biome" panose="020B0503030204020804" pitchFamily="34" charset="0"/>
              <a:ea typeface="+mn-ea"/>
              <a:cs typeface="Biome" panose="020B05030302040208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600" b="1" i="0" u="none" strike="noStrike" kern="1200" baseline="0">
          <a:solidFill>
            <a:schemeClr val="tx1"/>
          </a:solidFill>
          <a:latin typeface="Aptos Narrow" panose="020B0004020202020204" pitchFamily="34" charset="0"/>
          <a:ea typeface="+mn-ea"/>
          <a:cs typeface="Biome" panose="020B05030302040208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5 a 9,99%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1.04350472295257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F5-4D4F-944E-7BF5598363D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Biome" panose="020B0503030204020804" pitchFamily="34" charset="0"/>
                    <a:ea typeface="+mn-ea"/>
                    <a:cs typeface="Biome" panose="020B05030302040208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Planilha1!$B$2</c:f>
              <c:numCache>
                <c:formatCode>General</c:formatCode>
                <c:ptCount val="1"/>
                <c:pt idx="0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7-42A1-AD42-723670B8C5B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10 a 14,99%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6696879994759252E-17"/>
                  <c:y val="7.343217450579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97-42BF-9D2E-AAB19AB21F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Biome" panose="020B0503030204020804" pitchFamily="34" charset="0"/>
                    <a:ea typeface="+mn-ea"/>
                    <a:cs typeface="Biome" panose="020B05030302040208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Planilha1!$C$2</c:f>
              <c:numCache>
                <c:formatCode>General</c:formatCode>
                <c:ptCount val="1"/>
                <c:pt idx="0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7-42A1-AD42-723670B8C5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59819967"/>
        <c:axId val="800872720"/>
      </c:barChart>
      <c:catAx>
        <c:axId val="6598199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0872720"/>
        <c:crosses val="autoZero"/>
        <c:auto val="1"/>
        <c:lblAlgn val="ctr"/>
        <c:lblOffset val="100"/>
        <c:noMultiLvlLbl val="0"/>
      </c:catAx>
      <c:valAx>
        <c:axId val="8008727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_-* #,##0_-;\-* #,##0_-;_-* &quot;-&quot;??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400" b="1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+mn-ea"/>
                <a:cs typeface="Biome" panose="020B0503030204020804" pitchFamily="34" charset="0"/>
              </a:defRPr>
            </a:pPr>
            <a:endParaRPr lang="pt-BR"/>
          </a:p>
        </c:txPr>
        <c:crossAx val="659819967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700093235968667E-2"/>
          <c:y val="0.89782305969422538"/>
          <c:w val="0.83983404678131746"/>
          <c:h val="6.5046012269938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tx1"/>
              </a:solidFill>
              <a:latin typeface="Biome" panose="020B0503030204020804" pitchFamily="34" charset="0"/>
              <a:ea typeface="+mn-ea"/>
              <a:cs typeface="Biome" panose="020B05030302040208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600" b="1" i="0" u="none" strike="noStrike" kern="1200" baseline="0">
          <a:solidFill>
            <a:schemeClr val="tx1"/>
          </a:solidFill>
          <a:latin typeface="Aptos Narrow" panose="020B0004020202020204" pitchFamily="34" charset="0"/>
          <a:ea typeface="+mn-ea"/>
          <a:cs typeface="Biome" panose="020B0503030204020804" pitchFamily="34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10 a 14,99%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1.04350472295257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F5-4D4F-944E-7BF5598363D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Biome" panose="020B0503030204020804" pitchFamily="34" charset="0"/>
                    <a:ea typeface="+mn-ea"/>
                    <a:cs typeface="Biome" panose="020B05030302040208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7-42A1-AD42-723670B8C5B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15 a 19,99%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6696879994759252E-17"/>
                  <c:y val="7.343217450579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97-42BF-9D2E-AAB19AB21F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Biome" panose="020B0503030204020804" pitchFamily="34" charset="0"/>
                    <a:ea typeface="+mn-ea"/>
                    <a:cs typeface="Biome" panose="020B05030302040208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Planilha1!$C$2</c:f>
              <c:numCache>
                <c:formatCode>General</c:formatCode>
                <c:ptCount val="1"/>
                <c:pt idx="0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7-42A1-AD42-723670B8C5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59819967"/>
        <c:axId val="800872720"/>
      </c:barChart>
      <c:catAx>
        <c:axId val="6598199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0872720"/>
        <c:crosses val="autoZero"/>
        <c:auto val="1"/>
        <c:lblAlgn val="ctr"/>
        <c:lblOffset val="100"/>
        <c:noMultiLvlLbl val="0"/>
      </c:catAx>
      <c:valAx>
        <c:axId val="8008727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_-* #,##0_-;\-* #,##0_-;_-* &quot;-&quot;??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400" b="1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+mn-ea"/>
                <a:cs typeface="Biome" panose="020B0503030204020804" pitchFamily="34" charset="0"/>
              </a:defRPr>
            </a:pPr>
            <a:endParaRPr lang="pt-BR"/>
          </a:p>
        </c:txPr>
        <c:crossAx val="659819967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700093235968667E-2"/>
          <c:y val="0.89782305969422538"/>
          <c:w val="0.8712608633514588"/>
          <c:h val="7.2789950335962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tx1"/>
              </a:solidFill>
              <a:latin typeface="Biome" panose="020B0503030204020804" pitchFamily="34" charset="0"/>
              <a:ea typeface="+mn-ea"/>
              <a:cs typeface="Biome" panose="020B05030302040208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600" b="1" i="0" u="none" strike="noStrike" kern="1200" baseline="0">
          <a:solidFill>
            <a:schemeClr val="tx1"/>
          </a:solidFill>
          <a:latin typeface="Aptos Narrow" panose="020B0004020202020204" pitchFamily="34" charset="0"/>
          <a:ea typeface="+mn-ea"/>
          <a:cs typeface="Biome" panose="020B05030302040208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11622-B463-43B1-8CB8-F3053ED6ED71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C869C-0BAD-412B-95F1-35ADA62B35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53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C869C-0BAD-412B-95F1-35ADA62B35B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07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869C-0BAD-412B-95F1-35ADA62B35B3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03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1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1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199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26199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1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93439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38081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93439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1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1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199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1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199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1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199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199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199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1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1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1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199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199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1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93439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1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93439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1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199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1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26199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199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199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199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1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/>
          <p:cNvPicPr/>
          <p:nvPr/>
        </p:nvPicPr>
        <p:blipFill>
          <a:blip r:embed="rId14"/>
          <a:stretch/>
        </p:blipFill>
        <p:spPr>
          <a:xfrm>
            <a:off x="1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6000" b="0" strike="noStrike" spc="-1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lang="pt-B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B8D130B-42BA-46F7-85CC-5D703DACFC05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02/04/2024</a:t>
            </a:fld>
            <a:endParaRPr lang="pt-BR" sz="1200" b="0" strike="noStrike" spc="-1"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038481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F62CB2A-948E-4976-93D4-DD8FD8E58C28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2" y="1604520"/>
            <a:ext cx="10972439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3978" lvl="1" indent="-323992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5968" lvl="2" indent="-287993">
              <a:spcBef>
                <a:spcPts val="8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7957" lvl="3" indent="-215995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59946" lvl="4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1935" lvl="5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3924" lvl="6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6" indent="-431989" algn="l" defTabSz="914377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6"/>
          <p:cNvPicPr/>
          <p:nvPr/>
        </p:nvPicPr>
        <p:blipFill>
          <a:blip r:embed="rId14"/>
          <a:stretch/>
        </p:blipFill>
        <p:spPr>
          <a:xfrm>
            <a:off x="1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1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1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Editar estilos de texto Mestre</a:t>
            </a:r>
          </a:p>
          <a:p>
            <a:pPr marL="685783" lvl="1" indent="-228234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</a:p>
          <a:p>
            <a:pPr marL="1142971" lvl="2" indent="-228234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</a:p>
          <a:p>
            <a:pPr marL="1600160" lvl="3" indent="-228234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</a:p>
          <a:p>
            <a:pPr marL="2057349" lvl="4" indent="-228234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5F2201F-CFB8-48EF-BBD9-277EE3636713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02/04/2024</a:t>
            </a:fld>
            <a:endParaRPr lang="pt-BR" sz="1200" b="0" strike="noStrike" spc="-1">
              <a:latin typeface="Calibr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4038481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Calibri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CA6539C-B547-49C3-BD77-49F06EA4B05D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312" algn="l" defTabSz="914377" rtl="0" eaLnBrk="1" latinLnBrk="0" hangingPunct="1">
        <a:lnSpc>
          <a:spcPct val="90000"/>
        </a:lnSpc>
        <a:spcBef>
          <a:spcPts val="1335"/>
        </a:spcBef>
        <a:buClr>
          <a:srgbClr val="00000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 3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480600" y="876600"/>
            <a:ext cx="9094053" cy="166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24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1ª REUNIÃO DE MESA ESPECÍFICA DE NEGOCIAÇÃO COLETIVA PERMANENTE – CICLO 2024</a:t>
            </a:r>
          </a:p>
          <a:p>
            <a:pPr>
              <a:spcBef>
                <a:spcPct val="0"/>
              </a:spcBef>
              <a:defRPr/>
            </a:pPr>
            <a:endParaRPr lang="pt-BR" i="1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pt-BR" i="1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(Lei Ordinária nº 16.281, de 3 de Janeiro de 2018)</a:t>
            </a:r>
          </a:p>
          <a:p>
            <a:pPr>
              <a:spcBef>
                <a:spcPct val="0"/>
              </a:spcBef>
              <a:defRPr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402011" y="4503859"/>
            <a:ext cx="10197927" cy="11263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just"/>
            <a:r>
              <a:rPr lang="pt-BR" sz="2000" b="1" dirty="0">
                <a:solidFill>
                  <a:srgbClr val="FBCB0B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SINDPD </a:t>
            </a:r>
            <a:r>
              <a:rPr lang="pt-BR" sz="2000" dirty="0">
                <a:solidFill>
                  <a:srgbClr val="FBCB0B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– Sindicato dos Trabalhadores em Processamento de Dados, Informática e Tecnologia da Informação do Estado de Pernambuco</a:t>
            </a:r>
          </a:p>
          <a:p>
            <a:endParaRPr lang="pt-BR" sz="2000" dirty="0">
              <a:solidFill>
                <a:srgbClr val="FBCB0B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pt-BR" sz="1600" b="1" dirty="0">
                <a:solidFill>
                  <a:srgbClr val="EAE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02 de abril de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BBC0E-A748-7459-35D9-BF6FAD84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8" y="586983"/>
            <a:ext cx="10515240" cy="662580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Proposta do Governo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2A64113-E9AC-BA0E-0FBF-74622F67F6C9}"/>
              </a:ext>
            </a:extLst>
          </p:cNvPr>
          <p:cNvSpPr txBox="1">
            <a:spLocks/>
          </p:cNvSpPr>
          <p:nvPr/>
        </p:nvSpPr>
        <p:spPr>
          <a:xfrm>
            <a:off x="424657" y="1778447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Incorporação progressiva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 ao vencimento base inicial da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Parcela Remuneratória de Valorização do Servidor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 –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PARES,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 conforme valores e prazos indicados:</a:t>
            </a:r>
            <a:endParaRPr lang="pt-BR" sz="2800" dirty="0">
              <a:solidFill>
                <a:srgbClr val="3865B6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graphicFrame>
        <p:nvGraphicFramePr>
          <p:cNvPr id="5" name="Tabela 9">
            <a:extLst>
              <a:ext uri="{FF2B5EF4-FFF2-40B4-BE49-F238E27FC236}">
                <a16:creationId xmlns:a16="http://schemas.microsoft.com/office/drawing/2014/main" id="{4202755B-2882-8E80-646D-1D9F29349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627716"/>
              </p:ext>
            </p:extLst>
          </p:nvPr>
        </p:nvGraphicFramePr>
        <p:xfrm>
          <a:off x="612559" y="3985213"/>
          <a:ext cx="10449017" cy="1918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606">
                  <a:extLst>
                    <a:ext uri="{9D8B030D-6E8A-4147-A177-3AD203B41FA5}">
                      <a16:colId xmlns:a16="http://schemas.microsoft.com/office/drawing/2014/main" val="1457761785"/>
                    </a:ext>
                  </a:extLst>
                </a:gridCol>
                <a:gridCol w="1967789">
                  <a:extLst>
                    <a:ext uri="{9D8B030D-6E8A-4147-A177-3AD203B41FA5}">
                      <a16:colId xmlns:a16="http://schemas.microsoft.com/office/drawing/2014/main" val="1708120183"/>
                    </a:ext>
                  </a:extLst>
                </a:gridCol>
                <a:gridCol w="2176874">
                  <a:extLst>
                    <a:ext uri="{9D8B030D-6E8A-4147-A177-3AD203B41FA5}">
                      <a16:colId xmlns:a16="http://schemas.microsoft.com/office/drawing/2014/main" val="2969544264"/>
                    </a:ext>
                  </a:extLst>
                </a:gridCol>
                <a:gridCol w="2176874">
                  <a:extLst>
                    <a:ext uri="{9D8B030D-6E8A-4147-A177-3AD203B41FA5}">
                      <a16:colId xmlns:a16="http://schemas.microsoft.com/office/drawing/2014/main" val="2199845350"/>
                    </a:ext>
                  </a:extLst>
                </a:gridCol>
                <a:gridCol w="2176874">
                  <a:extLst>
                    <a:ext uri="{9D8B030D-6E8A-4147-A177-3AD203B41FA5}">
                      <a16:colId xmlns:a16="http://schemas.microsoft.com/office/drawing/2014/main" val="565649302"/>
                    </a:ext>
                  </a:extLst>
                </a:gridCol>
              </a:tblGrid>
              <a:tr h="608509"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latin typeface="Biome" panose="020B0503030204020804" pitchFamily="34" charset="0"/>
                        <a:cs typeface="Biome" panose="020B05030302040208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Atual </a:t>
                      </a:r>
                    </a:p>
                    <a:p>
                      <a:pPr algn="ctr"/>
                      <a:r>
                        <a:rPr lang="pt-BR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(R$)</a:t>
                      </a:r>
                      <a:endParaRPr lang="pt-BR" sz="2000" b="1" dirty="0">
                        <a:solidFill>
                          <a:schemeClr val="bg1"/>
                        </a:solidFill>
                        <a:latin typeface="Biome" panose="020B0503030204020804" pitchFamily="34" charset="0"/>
                        <a:cs typeface="Biome" panose="020B05030302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junho/24 </a:t>
                      </a:r>
                    </a:p>
                    <a:p>
                      <a:pPr algn="ctr"/>
                      <a:r>
                        <a:rPr lang="pt-BR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(R$)</a:t>
                      </a:r>
                      <a:endParaRPr lang="pt-BR" sz="20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Biome" panose="020B0503030204020804" pitchFamily="34" charset="0"/>
                        <a:cs typeface="Biome" panose="020B0503030204020804" pitchFamily="34" charset="0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junho/25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(R$)</a:t>
                      </a:r>
                      <a:endParaRPr lang="pt-BR" sz="20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Biome" panose="020B0503030204020804" pitchFamily="34" charset="0"/>
                        <a:cs typeface="Biome" panose="020B0503030204020804" pitchFamily="34" charset="0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junho/26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(R$)</a:t>
                      </a:r>
                      <a:endParaRPr lang="pt-BR" sz="20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Biome" panose="020B0503030204020804" pitchFamily="34" charset="0"/>
                        <a:cs typeface="Biome" panose="020B0503030204020804" pitchFamily="34" charset="0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925576"/>
                  </a:ext>
                </a:extLst>
              </a:tr>
              <a:tr h="608509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Analista</a:t>
                      </a:r>
                    </a:p>
                  </a:txBody>
                  <a:tcPr anchor="ctr"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800,00</a:t>
                      </a:r>
                    </a:p>
                  </a:txBody>
                  <a:tcPr anchor="ctr"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640,00</a:t>
                      </a:r>
                    </a:p>
                  </a:txBody>
                  <a:tcPr anchor="ctr"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512,00</a:t>
                      </a:r>
                    </a:p>
                  </a:txBody>
                  <a:tcPr anchor="ctr"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0,00</a:t>
                      </a:r>
                    </a:p>
                  </a:txBody>
                  <a:tcPr anchor="ctr">
                    <a:solidFill>
                      <a:srgbClr val="D1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39237"/>
                  </a:ext>
                </a:extLst>
              </a:tr>
              <a:tr h="608509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Assistente</a:t>
                      </a:r>
                    </a:p>
                  </a:txBody>
                  <a:tcPr anchor="ctr"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600,00</a:t>
                      </a:r>
                    </a:p>
                  </a:txBody>
                  <a:tcPr anchor="ctr"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480,00</a:t>
                      </a:r>
                    </a:p>
                  </a:txBody>
                  <a:tcPr anchor="ctr"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384,00</a:t>
                      </a:r>
                    </a:p>
                  </a:txBody>
                  <a:tcPr anchor="ctr"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0,00</a:t>
                      </a:r>
                    </a:p>
                  </a:txBody>
                  <a:tcPr anchor="ctr">
                    <a:solidFill>
                      <a:srgbClr val="D1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78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254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91F31-EB06-289A-0667-7D317523D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BC655-BBD3-6B07-5BAA-DB1A7D06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66061" cy="1325563"/>
          </a:xfrm>
        </p:spPr>
        <p:txBody>
          <a:bodyPr/>
          <a:lstStyle/>
          <a:p>
            <a:r>
              <a:rPr lang="pt-BR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Proposta do governo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5453E72-690C-B209-20D8-45CAED356B51}"/>
              </a:ext>
            </a:extLst>
          </p:cNvPr>
          <p:cNvSpPr txBox="1">
            <a:spLocks/>
          </p:cNvSpPr>
          <p:nvPr/>
        </p:nvSpPr>
        <p:spPr>
          <a:xfrm>
            <a:off x="360285" y="2214470"/>
            <a:ext cx="11260585" cy="125669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Reajuste dos 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vencimentos bases iniciais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 dos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profissionais de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 nível superior,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considerando a incorporação progressiva da PARES,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 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para os seguintes valores: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6BA672C-227C-439D-1C69-88ABD9ED849C}"/>
              </a:ext>
            </a:extLst>
          </p:cNvPr>
          <p:cNvGraphicFramePr>
            <a:graphicFrameLocks noGrp="1"/>
          </p:cNvGraphicFramePr>
          <p:nvPr/>
        </p:nvGraphicFramePr>
        <p:xfrm>
          <a:off x="1953088" y="4220821"/>
          <a:ext cx="701141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77">
                  <a:extLst>
                    <a:ext uri="{9D8B030D-6E8A-4147-A177-3AD203B41FA5}">
                      <a16:colId xmlns:a16="http://schemas.microsoft.com/office/drawing/2014/main" val="1461039979"/>
                    </a:ext>
                  </a:extLst>
                </a:gridCol>
                <a:gridCol w="1859580">
                  <a:extLst>
                    <a:ext uri="{9D8B030D-6E8A-4147-A177-3AD203B41FA5}">
                      <a16:colId xmlns:a16="http://schemas.microsoft.com/office/drawing/2014/main" val="1108028632"/>
                    </a:ext>
                  </a:extLst>
                </a:gridCol>
                <a:gridCol w="1859580">
                  <a:extLst>
                    <a:ext uri="{9D8B030D-6E8A-4147-A177-3AD203B41FA5}">
                      <a16:colId xmlns:a16="http://schemas.microsoft.com/office/drawing/2014/main" val="882018037"/>
                    </a:ext>
                  </a:extLst>
                </a:gridCol>
                <a:gridCol w="1924174">
                  <a:extLst>
                    <a:ext uri="{9D8B030D-6E8A-4147-A177-3AD203B41FA5}">
                      <a16:colId xmlns:a16="http://schemas.microsoft.com/office/drawing/2014/main" val="3363201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Valor </a:t>
                      </a:r>
                    </a:p>
                    <a:p>
                      <a:pPr algn="ctr"/>
                      <a:r>
                        <a:rPr lang="pt-BR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atual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Valor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(junho 2024)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Valor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(junho 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Valor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(junho 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482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5.898,90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6.301,26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6.750,72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7.485,52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90657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562CE80-8242-9D92-E313-1D1367C2CEC8}"/>
              </a:ext>
            </a:extLst>
          </p:cNvPr>
          <p:cNvGraphicFramePr>
            <a:graphicFrameLocks noGrp="1"/>
          </p:cNvGraphicFramePr>
          <p:nvPr/>
        </p:nvGraphicFramePr>
        <p:xfrm>
          <a:off x="8966445" y="4220821"/>
          <a:ext cx="156345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456">
                  <a:extLst>
                    <a:ext uri="{9D8B030D-6E8A-4147-A177-3AD203B41FA5}">
                      <a16:colId xmlns:a16="http://schemas.microsoft.com/office/drawing/2014/main" val="4215065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Variação</a:t>
                      </a:r>
                    </a:p>
                    <a:p>
                      <a:pPr algn="ctr"/>
                      <a:r>
                        <a:rPr lang="pt-BR" dirty="0"/>
                        <a:t>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034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C00000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26,90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967515"/>
                  </a:ext>
                </a:extLst>
              </a:tr>
            </a:tbl>
          </a:graphicData>
        </a:graphic>
      </p:graphicFrame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05524BC-1838-8AB5-754F-E4F413100E0D}"/>
              </a:ext>
            </a:extLst>
          </p:cNvPr>
          <p:cNvGrpSpPr/>
          <p:nvPr/>
        </p:nvGrpSpPr>
        <p:grpSpPr>
          <a:xfrm>
            <a:off x="2584880" y="5222863"/>
            <a:ext cx="5452371" cy="534787"/>
            <a:chOff x="3543669" y="4947654"/>
            <a:chExt cx="5452371" cy="534787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86F35CD9-39CC-6B95-7512-6F5BC6F36A3C}"/>
                </a:ext>
              </a:extLst>
            </p:cNvPr>
            <p:cNvCxnSpPr>
              <a:cxnSpLocks/>
            </p:cNvCxnSpPr>
            <p:nvPr/>
          </p:nvCxnSpPr>
          <p:spPr>
            <a:xfrm>
              <a:off x="3543669" y="5464037"/>
              <a:ext cx="545237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1A214DAE-7018-591D-EC8D-B6A4B0BF37D1}"/>
                </a:ext>
              </a:extLst>
            </p:cNvPr>
            <p:cNvCxnSpPr>
              <a:cxnSpLocks/>
            </p:cNvCxnSpPr>
            <p:nvPr/>
          </p:nvCxnSpPr>
          <p:spPr>
            <a:xfrm>
              <a:off x="3570950" y="4947654"/>
              <a:ext cx="0" cy="52526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9039332B-4885-6680-C1E1-22F35323DD2B}"/>
                </a:ext>
              </a:extLst>
            </p:cNvPr>
            <p:cNvCxnSpPr>
              <a:cxnSpLocks/>
            </p:cNvCxnSpPr>
            <p:nvPr/>
          </p:nvCxnSpPr>
          <p:spPr>
            <a:xfrm>
              <a:off x="8968759" y="4957179"/>
              <a:ext cx="0" cy="52526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893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E4CDE-A636-FECC-4D05-1F8F97041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9FA80-BB5C-5241-6B8A-DFF092C9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66061" cy="1325563"/>
          </a:xfrm>
        </p:spPr>
        <p:txBody>
          <a:bodyPr/>
          <a:lstStyle/>
          <a:p>
            <a:r>
              <a:rPr lang="pt-BR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Proposta do governo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83BE771-EBCA-E685-F8C9-32409FB7F49C}"/>
              </a:ext>
            </a:extLst>
          </p:cNvPr>
          <p:cNvSpPr txBox="1">
            <a:spLocks/>
          </p:cNvSpPr>
          <p:nvPr/>
        </p:nvSpPr>
        <p:spPr>
          <a:xfrm>
            <a:off x="360285" y="2214470"/>
            <a:ext cx="11260585" cy="125669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Reajuste dos 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vencimentos bases inicias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 dos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profissionais de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nível médio,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considerando a incorporação progressiva da PARES, para os seguintes valores: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D40170E-81BB-1BB4-99C1-C4F208E33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05530"/>
              </p:ext>
            </p:extLst>
          </p:nvPr>
        </p:nvGraphicFramePr>
        <p:xfrm>
          <a:off x="1953088" y="4220821"/>
          <a:ext cx="701141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77">
                  <a:extLst>
                    <a:ext uri="{9D8B030D-6E8A-4147-A177-3AD203B41FA5}">
                      <a16:colId xmlns:a16="http://schemas.microsoft.com/office/drawing/2014/main" val="1461039979"/>
                    </a:ext>
                  </a:extLst>
                </a:gridCol>
                <a:gridCol w="1859580">
                  <a:extLst>
                    <a:ext uri="{9D8B030D-6E8A-4147-A177-3AD203B41FA5}">
                      <a16:colId xmlns:a16="http://schemas.microsoft.com/office/drawing/2014/main" val="1108028632"/>
                    </a:ext>
                  </a:extLst>
                </a:gridCol>
                <a:gridCol w="1859580">
                  <a:extLst>
                    <a:ext uri="{9D8B030D-6E8A-4147-A177-3AD203B41FA5}">
                      <a16:colId xmlns:a16="http://schemas.microsoft.com/office/drawing/2014/main" val="882018037"/>
                    </a:ext>
                  </a:extLst>
                </a:gridCol>
                <a:gridCol w="1924174">
                  <a:extLst>
                    <a:ext uri="{9D8B030D-6E8A-4147-A177-3AD203B41FA5}">
                      <a16:colId xmlns:a16="http://schemas.microsoft.com/office/drawing/2014/main" val="3363201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Valor </a:t>
                      </a:r>
                    </a:p>
                    <a:p>
                      <a:pPr algn="ctr"/>
                      <a:r>
                        <a:rPr lang="pt-BR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atual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Valor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(junho 2024)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Valor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(junho 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Valor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(junho 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482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2.931,76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3.143,31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3.368,88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3.807,81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90657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E0141DC-0152-27C7-754D-8AB538925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10347"/>
              </p:ext>
            </p:extLst>
          </p:nvPr>
        </p:nvGraphicFramePr>
        <p:xfrm>
          <a:off x="8966445" y="4220821"/>
          <a:ext cx="156345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456">
                  <a:extLst>
                    <a:ext uri="{9D8B030D-6E8A-4147-A177-3AD203B41FA5}">
                      <a16:colId xmlns:a16="http://schemas.microsoft.com/office/drawing/2014/main" val="4215065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Variação</a:t>
                      </a:r>
                    </a:p>
                    <a:p>
                      <a:pPr algn="ctr"/>
                      <a:r>
                        <a:rPr lang="pt-BR" dirty="0"/>
                        <a:t>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034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C00000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29,88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967515"/>
                  </a:ext>
                </a:extLst>
              </a:tr>
            </a:tbl>
          </a:graphicData>
        </a:graphic>
      </p:graphicFrame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FFEC315-B08E-4A48-E03E-74BF66B07B01}"/>
              </a:ext>
            </a:extLst>
          </p:cNvPr>
          <p:cNvGrpSpPr/>
          <p:nvPr/>
        </p:nvGrpSpPr>
        <p:grpSpPr>
          <a:xfrm>
            <a:off x="2584880" y="5222863"/>
            <a:ext cx="5452371" cy="534787"/>
            <a:chOff x="3543669" y="4947654"/>
            <a:chExt cx="5452371" cy="534787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A9D25AA3-621C-213F-74DE-4ECAE0A0A87A}"/>
                </a:ext>
              </a:extLst>
            </p:cNvPr>
            <p:cNvCxnSpPr>
              <a:cxnSpLocks/>
            </p:cNvCxnSpPr>
            <p:nvPr/>
          </p:nvCxnSpPr>
          <p:spPr>
            <a:xfrm>
              <a:off x="3543669" y="5464037"/>
              <a:ext cx="545237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ABD66A8C-077E-5642-3149-484F6DABBDF5}"/>
                </a:ext>
              </a:extLst>
            </p:cNvPr>
            <p:cNvCxnSpPr>
              <a:cxnSpLocks/>
            </p:cNvCxnSpPr>
            <p:nvPr/>
          </p:nvCxnSpPr>
          <p:spPr>
            <a:xfrm>
              <a:off x="3570950" y="4947654"/>
              <a:ext cx="0" cy="52526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CDCFFD8E-F877-445A-3A5B-0F0AC75F826F}"/>
                </a:ext>
              </a:extLst>
            </p:cNvPr>
            <p:cNvCxnSpPr>
              <a:cxnSpLocks/>
            </p:cNvCxnSpPr>
            <p:nvPr/>
          </p:nvCxnSpPr>
          <p:spPr>
            <a:xfrm>
              <a:off x="8968759" y="4957179"/>
              <a:ext cx="0" cy="52526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29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BBC0E-A748-7459-35D9-BF6FAD84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8" y="595861"/>
            <a:ext cx="10515240" cy="1241572"/>
          </a:xfrm>
        </p:spPr>
        <p:txBody>
          <a:bodyPr/>
          <a:lstStyle/>
          <a:p>
            <a:pPr>
              <a:defRPr/>
            </a:pPr>
            <a: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Metodologia do cálculo do vencimento base</a:t>
            </a:r>
            <a:b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(Nível Superior)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E44C141-FC86-C033-C847-99CEA915634F}"/>
              </a:ext>
            </a:extLst>
          </p:cNvPr>
          <p:cNvSpPr txBox="1"/>
          <p:nvPr/>
        </p:nvSpPr>
        <p:spPr>
          <a:xfrm>
            <a:off x="3743433" y="2376656"/>
            <a:ext cx="45961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iome" panose="020B0503030204020804" pitchFamily="34" charset="0"/>
                <a:cs typeface="Biome" panose="020B0503030204020804" pitchFamily="34" charset="0"/>
              </a:rPr>
              <a:t>1º reajuste – junho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FE3BFFB-1E86-4A9D-1CE2-6CAB4877751A}"/>
              </a:ext>
            </a:extLst>
          </p:cNvPr>
          <p:cNvSpPr txBox="1"/>
          <p:nvPr/>
        </p:nvSpPr>
        <p:spPr>
          <a:xfrm>
            <a:off x="1746163" y="5180124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5.898,90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649A801-C259-3756-23FD-3765CBC6F781}"/>
              </a:ext>
            </a:extLst>
          </p:cNvPr>
          <p:cNvSpPr txBox="1">
            <a:spLocks/>
          </p:cNvSpPr>
          <p:nvPr/>
        </p:nvSpPr>
        <p:spPr>
          <a:xfrm>
            <a:off x="1314223" y="3439099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Vencimento base</a:t>
            </a:r>
            <a:b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inicial atual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6B8836B9-8FE0-0EB0-6071-C2DB7EDB2F77}"/>
              </a:ext>
            </a:extLst>
          </p:cNvPr>
          <p:cNvSpPr/>
          <p:nvPr/>
        </p:nvSpPr>
        <p:spPr>
          <a:xfrm>
            <a:off x="2474991" y="4245614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254915F-9F7D-CB5B-9B84-7ADDEF845E85}"/>
              </a:ext>
            </a:extLst>
          </p:cNvPr>
          <p:cNvSpPr txBox="1"/>
          <p:nvPr/>
        </p:nvSpPr>
        <p:spPr>
          <a:xfrm>
            <a:off x="4187315" y="3917626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/>
              <a:t>+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2F42521-8880-989D-4C51-6F55D530535C}"/>
              </a:ext>
            </a:extLst>
          </p:cNvPr>
          <p:cNvSpPr txBox="1"/>
          <p:nvPr/>
        </p:nvSpPr>
        <p:spPr>
          <a:xfrm>
            <a:off x="5623786" y="5180124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160</a:t>
            </a:r>
            <a:r>
              <a:rPr lang="pt-BR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,00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FCCDB06-2A60-BB6A-5EC2-88EEBE8709A5}"/>
              </a:ext>
            </a:extLst>
          </p:cNvPr>
          <p:cNvSpPr txBox="1">
            <a:spLocks/>
          </p:cNvSpPr>
          <p:nvPr/>
        </p:nvSpPr>
        <p:spPr>
          <a:xfrm>
            <a:off x="5191846" y="3439099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(20% Pares)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551E64F7-B4DE-6BC9-DBEC-E7960007AE3C}"/>
              </a:ext>
            </a:extLst>
          </p:cNvPr>
          <p:cNvSpPr/>
          <p:nvPr/>
        </p:nvSpPr>
        <p:spPr>
          <a:xfrm>
            <a:off x="6352614" y="4245614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B8EE69-8041-D5DE-025E-937D77EE344C}"/>
              </a:ext>
            </a:extLst>
          </p:cNvPr>
          <p:cNvSpPr txBox="1"/>
          <p:nvPr/>
        </p:nvSpPr>
        <p:spPr>
          <a:xfrm>
            <a:off x="8064935" y="3917626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/>
              <a:t>x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2E4C0AA-8859-8630-58B8-180A9AD3942B}"/>
              </a:ext>
            </a:extLst>
          </p:cNvPr>
          <p:cNvSpPr txBox="1">
            <a:spLocks/>
          </p:cNvSpPr>
          <p:nvPr/>
        </p:nvSpPr>
        <p:spPr>
          <a:xfrm>
            <a:off x="9135915" y="4309611"/>
            <a:ext cx="1446268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4,00%</a:t>
            </a:r>
          </a:p>
        </p:txBody>
      </p:sp>
    </p:spTree>
    <p:extLst>
      <p:ext uri="{BB962C8B-B14F-4D97-AF65-F5344CB8AC3E}">
        <p14:creationId xmlns:p14="http://schemas.microsoft.com/office/powerpoint/2010/main" val="4020530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 animBg="1"/>
      <p:bldP spid="10" grpId="0" animBg="1"/>
      <p:bldP spid="11" grpId="0" animBg="1"/>
      <p:bldP spid="7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491C5-4521-0C75-D36B-94A107B1A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3BB191C-3925-BF19-9EFA-B790F6C9AEC2}"/>
              </a:ext>
            </a:extLst>
          </p:cNvPr>
          <p:cNvSpPr txBox="1"/>
          <p:nvPr/>
        </p:nvSpPr>
        <p:spPr>
          <a:xfrm>
            <a:off x="3743433" y="2296756"/>
            <a:ext cx="45961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iome" panose="020B0503030204020804" pitchFamily="34" charset="0"/>
                <a:cs typeface="Biome" panose="020B0503030204020804" pitchFamily="34" charset="0"/>
              </a:rPr>
              <a:t>1º reajuste – junho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DC5C54-A062-C517-D729-508444BAB96B}"/>
              </a:ext>
            </a:extLst>
          </p:cNvPr>
          <p:cNvSpPr txBox="1"/>
          <p:nvPr/>
        </p:nvSpPr>
        <p:spPr>
          <a:xfrm>
            <a:off x="3104446" y="5182148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6.301,26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97FE86C-36D2-B143-A546-2B46CEE0805A}"/>
              </a:ext>
            </a:extLst>
          </p:cNvPr>
          <p:cNvSpPr txBox="1">
            <a:spLocks/>
          </p:cNvSpPr>
          <p:nvPr/>
        </p:nvSpPr>
        <p:spPr>
          <a:xfrm>
            <a:off x="2672506" y="3441123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Vencimento base</a:t>
            </a:r>
            <a:b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inicial 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50935755-312D-2618-C430-FB8BFF8982D8}"/>
              </a:ext>
            </a:extLst>
          </p:cNvPr>
          <p:cNvSpPr/>
          <p:nvPr/>
        </p:nvSpPr>
        <p:spPr>
          <a:xfrm>
            <a:off x="3833274" y="4247638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BECC08-669F-D1BE-EA88-64F3CCDFB1EB}"/>
              </a:ext>
            </a:extLst>
          </p:cNvPr>
          <p:cNvSpPr txBox="1"/>
          <p:nvPr/>
        </p:nvSpPr>
        <p:spPr>
          <a:xfrm>
            <a:off x="6982069" y="5182148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640</a:t>
            </a:r>
            <a:r>
              <a:rPr lang="pt-BR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,00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28AA2B-B45C-429C-326D-FC31DE1752E6}"/>
              </a:ext>
            </a:extLst>
          </p:cNvPr>
          <p:cNvSpPr txBox="1">
            <a:spLocks/>
          </p:cNvSpPr>
          <p:nvPr/>
        </p:nvSpPr>
        <p:spPr>
          <a:xfrm>
            <a:off x="6550129" y="3441123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Pares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8CF46535-D579-22AC-7A9A-A8EDBD6A0778}"/>
              </a:ext>
            </a:extLst>
          </p:cNvPr>
          <p:cNvSpPr/>
          <p:nvPr/>
        </p:nvSpPr>
        <p:spPr>
          <a:xfrm>
            <a:off x="7710897" y="4247638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3317670-8F6E-38E5-50FA-FECAD36D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8" y="595861"/>
            <a:ext cx="10515240" cy="1241572"/>
          </a:xfrm>
        </p:spPr>
        <p:txBody>
          <a:bodyPr/>
          <a:lstStyle/>
          <a:p>
            <a:pPr>
              <a:defRPr/>
            </a:pPr>
            <a: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Metodologia do cálculo do vencimento base</a:t>
            </a:r>
            <a:b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(Nível Superior)</a:t>
            </a:r>
          </a:p>
        </p:txBody>
      </p:sp>
    </p:spTree>
    <p:extLst>
      <p:ext uri="{BB962C8B-B14F-4D97-AF65-F5344CB8AC3E}">
        <p14:creationId xmlns:p14="http://schemas.microsoft.com/office/powerpoint/2010/main" val="27291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F50E6-48DC-79CC-84F7-B039C7435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EEE6F9-49D5-86FD-933E-DCC3534B2AEF}"/>
              </a:ext>
            </a:extLst>
          </p:cNvPr>
          <p:cNvSpPr txBox="1"/>
          <p:nvPr/>
        </p:nvSpPr>
        <p:spPr>
          <a:xfrm>
            <a:off x="3743433" y="2216858"/>
            <a:ext cx="45961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iome" panose="020B0503030204020804" pitchFamily="34" charset="0"/>
                <a:cs typeface="Biome" panose="020B0503030204020804" pitchFamily="34" charset="0"/>
              </a:rPr>
              <a:t>2º reajuste – junho 2025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F0E3BB-B91A-4622-D2B5-28FC80631E3E}"/>
              </a:ext>
            </a:extLst>
          </p:cNvPr>
          <p:cNvSpPr txBox="1"/>
          <p:nvPr/>
        </p:nvSpPr>
        <p:spPr>
          <a:xfrm>
            <a:off x="1746163" y="5020326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6.301,26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8937AEF-520C-1E68-F19D-7EC778A67186}"/>
              </a:ext>
            </a:extLst>
          </p:cNvPr>
          <p:cNvSpPr txBox="1">
            <a:spLocks/>
          </p:cNvSpPr>
          <p:nvPr/>
        </p:nvSpPr>
        <p:spPr>
          <a:xfrm>
            <a:off x="1314223" y="3279301"/>
            <a:ext cx="287309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Vencimento base</a:t>
            </a:r>
            <a:b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inicial (</a:t>
            </a:r>
            <a:r>
              <a:rPr lang="pt-BR" sz="2400" b="1" dirty="0" err="1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jun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 24)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67C2E612-99C1-3A24-73D4-AF8F72941E2E}"/>
              </a:ext>
            </a:extLst>
          </p:cNvPr>
          <p:cNvSpPr/>
          <p:nvPr/>
        </p:nvSpPr>
        <p:spPr>
          <a:xfrm>
            <a:off x="2474991" y="4085816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975515B-8166-5F37-B582-ADCA5F1325D8}"/>
              </a:ext>
            </a:extLst>
          </p:cNvPr>
          <p:cNvSpPr txBox="1"/>
          <p:nvPr/>
        </p:nvSpPr>
        <p:spPr>
          <a:xfrm>
            <a:off x="4187315" y="3757828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/>
              <a:t>+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382BCC9-2BE0-D5C5-4E66-62A98EEC2338}"/>
              </a:ext>
            </a:extLst>
          </p:cNvPr>
          <p:cNvSpPr txBox="1"/>
          <p:nvPr/>
        </p:nvSpPr>
        <p:spPr>
          <a:xfrm>
            <a:off x="5623786" y="5020326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128</a:t>
            </a:r>
            <a:r>
              <a:rPr lang="pt-BR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,00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9244DA8-D9B2-5573-2069-B2E6A86F1328}"/>
              </a:ext>
            </a:extLst>
          </p:cNvPr>
          <p:cNvSpPr txBox="1">
            <a:spLocks/>
          </p:cNvSpPr>
          <p:nvPr/>
        </p:nvSpPr>
        <p:spPr>
          <a:xfrm>
            <a:off x="5191846" y="3279301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(20% Pares)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junho 24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93A75E47-8833-27BB-DD19-D342098CE19B}"/>
              </a:ext>
            </a:extLst>
          </p:cNvPr>
          <p:cNvSpPr/>
          <p:nvPr/>
        </p:nvSpPr>
        <p:spPr>
          <a:xfrm>
            <a:off x="6352614" y="4085816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A3E6A1-7D92-ACD9-8959-FF4585669E5A}"/>
              </a:ext>
            </a:extLst>
          </p:cNvPr>
          <p:cNvSpPr txBox="1"/>
          <p:nvPr/>
        </p:nvSpPr>
        <p:spPr>
          <a:xfrm>
            <a:off x="8064935" y="3757828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/>
              <a:t>x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FF0CB0D-4664-4A06-CEF9-AA5E08E7D887}"/>
              </a:ext>
            </a:extLst>
          </p:cNvPr>
          <p:cNvSpPr txBox="1">
            <a:spLocks/>
          </p:cNvSpPr>
          <p:nvPr/>
        </p:nvSpPr>
        <p:spPr>
          <a:xfrm>
            <a:off x="9135915" y="4149813"/>
            <a:ext cx="1446268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5,0%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70BB274-E379-A490-3299-1827404D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8" y="595861"/>
            <a:ext cx="10515240" cy="1241572"/>
          </a:xfrm>
        </p:spPr>
        <p:txBody>
          <a:bodyPr/>
          <a:lstStyle/>
          <a:p>
            <a:pPr>
              <a:defRPr/>
            </a:pPr>
            <a: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Metodologia do cálculo do vencimento base</a:t>
            </a:r>
            <a:b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(Nível Superior)</a:t>
            </a:r>
          </a:p>
        </p:txBody>
      </p:sp>
    </p:spTree>
    <p:extLst>
      <p:ext uri="{BB962C8B-B14F-4D97-AF65-F5344CB8AC3E}">
        <p14:creationId xmlns:p14="http://schemas.microsoft.com/office/powerpoint/2010/main" val="3611683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 animBg="1"/>
      <p:bldP spid="10" grpId="0" animBg="1"/>
      <p:bldP spid="11" grpId="0" animBg="1"/>
      <p:bldP spid="7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AF611-F744-8B9C-D120-81600BFE8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504DC55-FE38-AA9F-C457-8D2E2078E2B6}"/>
              </a:ext>
            </a:extLst>
          </p:cNvPr>
          <p:cNvSpPr txBox="1"/>
          <p:nvPr/>
        </p:nvSpPr>
        <p:spPr>
          <a:xfrm>
            <a:off x="3743433" y="2421043"/>
            <a:ext cx="45961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iome" panose="020B0503030204020804" pitchFamily="34" charset="0"/>
                <a:cs typeface="Biome" panose="020B0503030204020804" pitchFamily="34" charset="0"/>
              </a:rPr>
              <a:t>2º reajuste – junho 2025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31EA9DA-4B1C-1D49-F3EC-E560A0012063}"/>
              </a:ext>
            </a:extLst>
          </p:cNvPr>
          <p:cNvSpPr txBox="1"/>
          <p:nvPr/>
        </p:nvSpPr>
        <p:spPr>
          <a:xfrm>
            <a:off x="3104446" y="5306435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6.750,72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D16FD24-A38F-0655-5EE6-FBA018F8C290}"/>
              </a:ext>
            </a:extLst>
          </p:cNvPr>
          <p:cNvSpPr txBox="1">
            <a:spLocks/>
          </p:cNvSpPr>
          <p:nvPr/>
        </p:nvSpPr>
        <p:spPr>
          <a:xfrm>
            <a:off x="2672506" y="3565410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Vencimento base inicial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762A7E85-0B16-196C-3C64-D218513DBE8F}"/>
              </a:ext>
            </a:extLst>
          </p:cNvPr>
          <p:cNvSpPr/>
          <p:nvPr/>
        </p:nvSpPr>
        <p:spPr>
          <a:xfrm>
            <a:off x="3833274" y="4371925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CFEF18C-6481-34F9-2A0B-F9C797B30E15}"/>
              </a:ext>
            </a:extLst>
          </p:cNvPr>
          <p:cNvSpPr txBox="1"/>
          <p:nvPr/>
        </p:nvSpPr>
        <p:spPr>
          <a:xfrm>
            <a:off x="6982069" y="5306435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512</a:t>
            </a:r>
            <a:r>
              <a:rPr lang="pt-BR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,00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1C03909-7C95-B063-1352-D5E271D75DB8}"/>
              </a:ext>
            </a:extLst>
          </p:cNvPr>
          <p:cNvSpPr txBox="1">
            <a:spLocks/>
          </p:cNvSpPr>
          <p:nvPr/>
        </p:nvSpPr>
        <p:spPr>
          <a:xfrm>
            <a:off x="6550129" y="3565410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Pares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F3BF9C1E-BC17-A923-F29B-CAD5043BD83E}"/>
              </a:ext>
            </a:extLst>
          </p:cNvPr>
          <p:cNvSpPr/>
          <p:nvPr/>
        </p:nvSpPr>
        <p:spPr>
          <a:xfrm>
            <a:off x="7710897" y="4371925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8D9890A-F225-3538-0B8B-527B52646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8" y="595861"/>
            <a:ext cx="10515240" cy="1241572"/>
          </a:xfrm>
        </p:spPr>
        <p:txBody>
          <a:bodyPr/>
          <a:lstStyle/>
          <a:p>
            <a:pPr>
              <a:defRPr/>
            </a:pPr>
            <a: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Metodologia do cálculo do vencimento base</a:t>
            </a:r>
            <a:b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(Nível Superior)</a:t>
            </a:r>
          </a:p>
        </p:txBody>
      </p:sp>
    </p:spTree>
    <p:extLst>
      <p:ext uri="{BB962C8B-B14F-4D97-AF65-F5344CB8AC3E}">
        <p14:creationId xmlns:p14="http://schemas.microsoft.com/office/powerpoint/2010/main" val="13696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3E86A-5ADB-11D8-2342-7D9CBB1CF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D5E2DE3-C3CE-4DEB-5514-04A0A9342BD9}"/>
              </a:ext>
            </a:extLst>
          </p:cNvPr>
          <p:cNvSpPr txBox="1"/>
          <p:nvPr/>
        </p:nvSpPr>
        <p:spPr>
          <a:xfrm>
            <a:off x="3743433" y="2438799"/>
            <a:ext cx="45961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iome" panose="020B0503030204020804" pitchFamily="34" charset="0"/>
                <a:cs typeface="Biome" panose="020B0503030204020804" pitchFamily="34" charset="0"/>
              </a:rPr>
              <a:t>3º reajuste – junho 2026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141D2F-37B9-8FBC-0EB7-14F04A0B5718}"/>
              </a:ext>
            </a:extLst>
          </p:cNvPr>
          <p:cNvSpPr txBox="1"/>
          <p:nvPr/>
        </p:nvSpPr>
        <p:spPr>
          <a:xfrm>
            <a:off x="1746163" y="5242267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6.750,72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51C914E-74D6-B09F-CE8D-6AD9D0C1F75D}"/>
              </a:ext>
            </a:extLst>
          </p:cNvPr>
          <p:cNvSpPr txBox="1">
            <a:spLocks/>
          </p:cNvSpPr>
          <p:nvPr/>
        </p:nvSpPr>
        <p:spPr>
          <a:xfrm>
            <a:off x="1314223" y="3501242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Vencimento base</a:t>
            </a:r>
            <a:b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inicial (</a:t>
            </a:r>
            <a:r>
              <a:rPr lang="pt-BR" sz="2400" b="1" dirty="0" err="1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jun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 25)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B85824CC-8402-1318-9E15-A18E953AD235}"/>
              </a:ext>
            </a:extLst>
          </p:cNvPr>
          <p:cNvSpPr/>
          <p:nvPr/>
        </p:nvSpPr>
        <p:spPr>
          <a:xfrm>
            <a:off x="2474991" y="4307757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E250B84-101C-3012-C3A9-D535E4F38501}"/>
              </a:ext>
            </a:extLst>
          </p:cNvPr>
          <p:cNvSpPr txBox="1"/>
          <p:nvPr/>
        </p:nvSpPr>
        <p:spPr>
          <a:xfrm>
            <a:off x="4187315" y="3979769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/>
              <a:t>+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F182AE-987B-0F85-6BD8-7B0DB19A9DAB}"/>
              </a:ext>
            </a:extLst>
          </p:cNvPr>
          <p:cNvSpPr txBox="1"/>
          <p:nvPr/>
        </p:nvSpPr>
        <p:spPr>
          <a:xfrm>
            <a:off x="5623786" y="5242267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512</a:t>
            </a:r>
            <a:r>
              <a:rPr lang="pt-BR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,00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8751C4E-F5C9-83D2-C32F-FB044297038B}"/>
              </a:ext>
            </a:extLst>
          </p:cNvPr>
          <p:cNvSpPr txBox="1">
            <a:spLocks/>
          </p:cNvSpPr>
          <p:nvPr/>
        </p:nvSpPr>
        <p:spPr>
          <a:xfrm>
            <a:off x="5191846" y="3501242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(100% Pares)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junho 2025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BA7585C9-F013-EFFC-231F-8FE4E8F30C33}"/>
              </a:ext>
            </a:extLst>
          </p:cNvPr>
          <p:cNvSpPr/>
          <p:nvPr/>
        </p:nvSpPr>
        <p:spPr>
          <a:xfrm>
            <a:off x="6352614" y="4307757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0DF17A4-7A36-D0EB-259E-DE2DEC5FA146}"/>
              </a:ext>
            </a:extLst>
          </p:cNvPr>
          <p:cNvSpPr txBox="1"/>
          <p:nvPr/>
        </p:nvSpPr>
        <p:spPr>
          <a:xfrm>
            <a:off x="8064935" y="3979769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/>
              <a:t>x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0AC3FF9-FB0E-4F77-A9BA-87909DB14A6A}"/>
              </a:ext>
            </a:extLst>
          </p:cNvPr>
          <p:cNvSpPr txBox="1">
            <a:spLocks/>
          </p:cNvSpPr>
          <p:nvPr/>
        </p:nvSpPr>
        <p:spPr>
          <a:xfrm>
            <a:off x="9135914" y="4371754"/>
            <a:ext cx="1658113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3,0677%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3F79908F-5E82-9DED-B8FC-1F895020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8" y="595861"/>
            <a:ext cx="10515240" cy="1241572"/>
          </a:xfrm>
        </p:spPr>
        <p:txBody>
          <a:bodyPr/>
          <a:lstStyle/>
          <a:p>
            <a:pPr>
              <a:defRPr/>
            </a:pPr>
            <a: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Metodologia do cálculo do vencimento base</a:t>
            </a:r>
            <a:b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(Nível Superior)</a:t>
            </a:r>
          </a:p>
        </p:txBody>
      </p:sp>
    </p:spTree>
    <p:extLst>
      <p:ext uri="{BB962C8B-B14F-4D97-AF65-F5344CB8AC3E}">
        <p14:creationId xmlns:p14="http://schemas.microsoft.com/office/powerpoint/2010/main" val="1196888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 animBg="1"/>
      <p:bldP spid="10" grpId="0" animBg="1"/>
      <p:bldP spid="11" grpId="0" animBg="1"/>
      <p:bldP spid="7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B7D1A-62ED-EEF2-FF61-B0B193E70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5A0EC1F-48E3-7D01-F577-4AD65627D563}"/>
              </a:ext>
            </a:extLst>
          </p:cNvPr>
          <p:cNvSpPr txBox="1"/>
          <p:nvPr/>
        </p:nvSpPr>
        <p:spPr>
          <a:xfrm>
            <a:off x="3743433" y="2225734"/>
            <a:ext cx="45961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iome" panose="020B0503030204020804" pitchFamily="34" charset="0"/>
                <a:cs typeface="Biome" panose="020B0503030204020804" pitchFamily="34" charset="0"/>
              </a:rPr>
              <a:t>3º reajuste – junho 2026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FBC0662-05F1-52AC-F28F-144A7BBEC80D}"/>
              </a:ext>
            </a:extLst>
          </p:cNvPr>
          <p:cNvSpPr txBox="1"/>
          <p:nvPr/>
        </p:nvSpPr>
        <p:spPr>
          <a:xfrm>
            <a:off x="3282884" y="5316408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7.485,52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0F7C709-387A-C3E2-C2CC-893EF25D6441}"/>
              </a:ext>
            </a:extLst>
          </p:cNvPr>
          <p:cNvSpPr txBox="1">
            <a:spLocks/>
          </p:cNvSpPr>
          <p:nvPr/>
        </p:nvSpPr>
        <p:spPr>
          <a:xfrm>
            <a:off x="2850944" y="3575383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Vencimento base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inicial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491FBF72-4BF8-3F04-78D8-0055A522FB88}"/>
              </a:ext>
            </a:extLst>
          </p:cNvPr>
          <p:cNvSpPr/>
          <p:nvPr/>
        </p:nvSpPr>
        <p:spPr>
          <a:xfrm>
            <a:off x="4011712" y="4381898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9EF99D-B1F4-881D-7C7A-568D79917AF0}"/>
              </a:ext>
            </a:extLst>
          </p:cNvPr>
          <p:cNvSpPr txBox="1"/>
          <p:nvPr/>
        </p:nvSpPr>
        <p:spPr>
          <a:xfrm>
            <a:off x="7062874" y="5316408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0</a:t>
            </a:r>
            <a:r>
              <a:rPr lang="pt-BR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,00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7730046-2306-B228-AD3F-9EACF0407CA1}"/>
              </a:ext>
            </a:extLst>
          </p:cNvPr>
          <p:cNvSpPr txBox="1">
            <a:spLocks/>
          </p:cNvSpPr>
          <p:nvPr/>
        </p:nvSpPr>
        <p:spPr>
          <a:xfrm>
            <a:off x="6630934" y="3575383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Pares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481B54D1-912F-DB26-E987-F29991CD9AC3}"/>
              </a:ext>
            </a:extLst>
          </p:cNvPr>
          <p:cNvSpPr/>
          <p:nvPr/>
        </p:nvSpPr>
        <p:spPr>
          <a:xfrm>
            <a:off x="7791702" y="4381898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F8F6138-6494-1A78-8F11-7F5849E3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8" y="595861"/>
            <a:ext cx="10515240" cy="1241572"/>
          </a:xfrm>
        </p:spPr>
        <p:txBody>
          <a:bodyPr/>
          <a:lstStyle/>
          <a:p>
            <a:pPr>
              <a:defRPr/>
            </a:pPr>
            <a: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Metodologia do cálculo do vencimento base</a:t>
            </a:r>
            <a:b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(Nível Superior)</a:t>
            </a:r>
          </a:p>
        </p:txBody>
      </p:sp>
    </p:spTree>
    <p:extLst>
      <p:ext uri="{BB962C8B-B14F-4D97-AF65-F5344CB8AC3E}">
        <p14:creationId xmlns:p14="http://schemas.microsoft.com/office/powerpoint/2010/main" val="1485234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BBC0E-A748-7459-35D9-BF6FAD84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8" y="595861"/>
            <a:ext cx="10515240" cy="1241572"/>
          </a:xfrm>
        </p:spPr>
        <p:txBody>
          <a:bodyPr/>
          <a:lstStyle/>
          <a:p>
            <a:pPr>
              <a:defRPr/>
            </a:pPr>
            <a: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Metodologia do cálculo do vencimento base</a:t>
            </a:r>
            <a:b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(Nível Médio)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E44C141-FC86-C033-C847-99CEA915634F}"/>
              </a:ext>
            </a:extLst>
          </p:cNvPr>
          <p:cNvSpPr txBox="1"/>
          <p:nvPr/>
        </p:nvSpPr>
        <p:spPr>
          <a:xfrm>
            <a:off x="3743433" y="2376656"/>
            <a:ext cx="45961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iome" panose="020B0503030204020804" pitchFamily="34" charset="0"/>
                <a:cs typeface="Biome" panose="020B0503030204020804" pitchFamily="34" charset="0"/>
              </a:rPr>
              <a:t>1º reajuste – junho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FE3BFFB-1E86-4A9D-1CE2-6CAB4877751A}"/>
              </a:ext>
            </a:extLst>
          </p:cNvPr>
          <p:cNvSpPr txBox="1"/>
          <p:nvPr/>
        </p:nvSpPr>
        <p:spPr>
          <a:xfrm>
            <a:off x="1746163" y="5180124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2.931,76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649A801-C259-3756-23FD-3765CBC6F781}"/>
              </a:ext>
            </a:extLst>
          </p:cNvPr>
          <p:cNvSpPr txBox="1">
            <a:spLocks/>
          </p:cNvSpPr>
          <p:nvPr/>
        </p:nvSpPr>
        <p:spPr>
          <a:xfrm>
            <a:off x="1314223" y="3439099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Vencimento base</a:t>
            </a:r>
            <a:b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inicial atual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6B8836B9-8FE0-0EB0-6071-C2DB7EDB2F77}"/>
              </a:ext>
            </a:extLst>
          </p:cNvPr>
          <p:cNvSpPr/>
          <p:nvPr/>
        </p:nvSpPr>
        <p:spPr>
          <a:xfrm>
            <a:off x="2474991" y="4245614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254915F-9F7D-CB5B-9B84-7ADDEF845E85}"/>
              </a:ext>
            </a:extLst>
          </p:cNvPr>
          <p:cNvSpPr txBox="1"/>
          <p:nvPr/>
        </p:nvSpPr>
        <p:spPr>
          <a:xfrm>
            <a:off x="4187315" y="3917626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/>
              <a:t>+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2F42521-8880-989D-4C51-6F55D530535C}"/>
              </a:ext>
            </a:extLst>
          </p:cNvPr>
          <p:cNvSpPr txBox="1"/>
          <p:nvPr/>
        </p:nvSpPr>
        <p:spPr>
          <a:xfrm>
            <a:off x="5623786" y="5180124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120</a:t>
            </a:r>
            <a:r>
              <a:rPr lang="pt-BR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,00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FCCDB06-2A60-BB6A-5EC2-88EEBE8709A5}"/>
              </a:ext>
            </a:extLst>
          </p:cNvPr>
          <p:cNvSpPr txBox="1">
            <a:spLocks/>
          </p:cNvSpPr>
          <p:nvPr/>
        </p:nvSpPr>
        <p:spPr>
          <a:xfrm>
            <a:off x="5191846" y="3439099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(20% Pares)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551E64F7-B4DE-6BC9-DBEC-E7960007AE3C}"/>
              </a:ext>
            </a:extLst>
          </p:cNvPr>
          <p:cNvSpPr/>
          <p:nvPr/>
        </p:nvSpPr>
        <p:spPr>
          <a:xfrm>
            <a:off x="6352614" y="4245614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B8EE69-8041-D5DE-025E-937D77EE344C}"/>
              </a:ext>
            </a:extLst>
          </p:cNvPr>
          <p:cNvSpPr txBox="1"/>
          <p:nvPr/>
        </p:nvSpPr>
        <p:spPr>
          <a:xfrm>
            <a:off x="8064935" y="3917626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/>
              <a:t>x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2E4C0AA-8859-8630-58B8-180A9AD3942B}"/>
              </a:ext>
            </a:extLst>
          </p:cNvPr>
          <p:cNvSpPr txBox="1">
            <a:spLocks/>
          </p:cNvSpPr>
          <p:nvPr/>
        </p:nvSpPr>
        <p:spPr>
          <a:xfrm>
            <a:off x="9135915" y="4309611"/>
            <a:ext cx="1446268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3,00%</a:t>
            </a:r>
          </a:p>
        </p:txBody>
      </p:sp>
    </p:spTree>
    <p:extLst>
      <p:ext uri="{BB962C8B-B14F-4D97-AF65-F5344CB8AC3E}">
        <p14:creationId xmlns:p14="http://schemas.microsoft.com/office/powerpoint/2010/main" val="3984380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 animBg="1"/>
      <p:bldP spid="10" grpId="0" animBg="1"/>
      <p:bldP spid="11" grpId="0" animBg="1"/>
      <p:bldP spid="7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2A5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87042B-5004-7E60-CAFC-CA0B094EF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6F8C115B-67B3-55C6-1D00-C292B5567F28}"/>
              </a:ext>
            </a:extLst>
          </p:cNvPr>
          <p:cNvGrpSpPr/>
          <p:nvPr/>
        </p:nvGrpSpPr>
        <p:grpSpPr>
          <a:xfrm>
            <a:off x="3045795" y="352072"/>
            <a:ext cx="6100409" cy="6153855"/>
            <a:chOff x="3045795" y="352072"/>
            <a:chExt cx="6100409" cy="6153855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7116FA6E-AB63-4F52-803A-272DA45F7EF6}"/>
                </a:ext>
              </a:extLst>
            </p:cNvPr>
            <p:cNvSpPr/>
            <p:nvPr/>
          </p:nvSpPr>
          <p:spPr>
            <a:xfrm>
              <a:off x="3045795" y="352072"/>
              <a:ext cx="6100409" cy="6153855"/>
            </a:xfrm>
            <a:prstGeom prst="ellipse">
              <a:avLst/>
            </a:prstGeom>
            <a:gradFill>
              <a:gsLst>
                <a:gs pos="71000">
                  <a:schemeClr val="accent5">
                    <a:lumMod val="60000"/>
                    <a:lumOff val="40000"/>
                    <a:alpha val="0"/>
                  </a:schemeClr>
                </a:gs>
                <a:gs pos="9000">
                  <a:schemeClr val="accent5">
                    <a:lumMod val="40000"/>
                    <a:lumOff val="60000"/>
                    <a:alpha val="50000"/>
                  </a:schemeClr>
                </a:gs>
              </a:gsLst>
              <a:lin ang="5400000" scaled="1"/>
            </a:gra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 b="1" dirty="0">
                <a:latin typeface="Biome" panose="020B0502040204020203" pitchFamily="34" charset="0"/>
                <a:cs typeface="Biome" panose="020B0502040204020203" pitchFamily="34" charset="0"/>
              </a:endParaRPr>
            </a:p>
          </p:txBody>
        </p:sp>
        <p:pic>
          <p:nvPicPr>
            <p:cNvPr id="5" name="Gráfico 4" descr="Abrir pasta estrutura de tópicos">
              <a:extLst>
                <a:ext uri="{FF2B5EF4-FFF2-40B4-BE49-F238E27FC236}">
                  <a16:creationId xmlns:a16="http://schemas.microsoft.com/office/drawing/2014/main" id="{F2CAEF90-431F-91AF-AB3E-B9270B66D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45133" y="928386"/>
              <a:ext cx="1901733" cy="1901733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84EAEAD6-53BF-8199-FB5A-4828F4BE7383}"/>
                </a:ext>
              </a:extLst>
            </p:cNvPr>
            <p:cNvSpPr txBox="1"/>
            <p:nvPr/>
          </p:nvSpPr>
          <p:spPr>
            <a:xfrm>
              <a:off x="4153416" y="4329176"/>
              <a:ext cx="3885166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bg1"/>
                  </a:solidFill>
                  <a:latin typeface="Biome" panose="020B0502040204020203" pitchFamily="34" charset="0"/>
                  <a:cs typeface="Biome" panose="020B0502040204020203" pitchFamily="34" charset="0"/>
                </a:rPr>
                <a:t>Distribuição</a:t>
              </a:r>
              <a:br>
                <a:rPr lang="pt-BR" sz="4400" b="1" dirty="0">
                  <a:solidFill>
                    <a:schemeClr val="bg1"/>
                  </a:solidFill>
                  <a:latin typeface="Biome" panose="020B0502040204020203" pitchFamily="34" charset="0"/>
                  <a:cs typeface="Biome" panose="020B0502040204020203" pitchFamily="34" charset="0"/>
                </a:rPr>
              </a:br>
              <a:r>
                <a:rPr lang="pt-BR" sz="4400" b="1" dirty="0">
                  <a:solidFill>
                    <a:schemeClr val="bg1"/>
                  </a:solidFill>
                  <a:latin typeface="Biome" panose="020B0502040204020203" pitchFamily="34" charset="0"/>
                  <a:cs typeface="Biome" panose="020B0502040204020203" pitchFamily="34" charset="0"/>
                </a:rPr>
                <a:t>Funcional</a:t>
              </a:r>
            </a:p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7753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491C5-4521-0C75-D36B-94A107B1A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3BB191C-3925-BF19-9EFA-B790F6C9AEC2}"/>
              </a:ext>
            </a:extLst>
          </p:cNvPr>
          <p:cNvSpPr txBox="1"/>
          <p:nvPr/>
        </p:nvSpPr>
        <p:spPr>
          <a:xfrm>
            <a:off x="3743433" y="2296756"/>
            <a:ext cx="45961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iome" panose="020B0503030204020804" pitchFamily="34" charset="0"/>
                <a:cs typeface="Biome" panose="020B0503030204020804" pitchFamily="34" charset="0"/>
              </a:rPr>
              <a:t>1º reajuste – junho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DC5C54-A062-C517-D729-508444BAB96B}"/>
              </a:ext>
            </a:extLst>
          </p:cNvPr>
          <p:cNvSpPr txBox="1"/>
          <p:nvPr/>
        </p:nvSpPr>
        <p:spPr>
          <a:xfrm>
            <a:off x="3104446" y="5182148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3.143,31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97FE86C-36D2-B143-A546-2B46CEE0805A}"/>
              </a:ext>
            </a:extLst>
          </p:cNvPr>
          <p:cNvSpPr txBox="1">
            <a:spLocks/>
          </p:cNvSpPr>
          <p:nvPr/>
        </p:nvSpPr>
        <p:spPr>
          <a:xfrm>
            <a:off x="2672506" y="3441123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Vencimento base inicial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50935755-312D-2618-C430-FB8BFF8982D8}"/>
              </a:ext>
            </a:extLst>
          </p:cNvPr>
          <p:cNvSpPr/>
          <p:nvPr/>
        </p:nvSpPr>
        <p:spPr>
          <a:xfrm>
            <a:off x="3833274" y="4247638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BECC08-669F-D1BE-EA88-64F3CCDFB1EB}"/>
              </a:ext>
            </a:extLst>
          </p:cNvPr>
          <p:cNvSpPr txBox="1"/>
          <p:nvPr/>
        </p:nvSpPr>
        <p:spPr>
          <a:xfrm>
            <a:off x="6982069" y="5182148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480</a:t>
            </a:r>
            <a:r>
              <a:rPr lang="pt-BR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,00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28AA2B-B45C-429C-326D-FC31DE1752E6}"/>
              </a:ext>
            </a:extLst>
          </p:cNvPr>
          <p:cNvSpPr txBox="1">
            <a:spLocks/>
          </p:cNvSpPr>
          <p:nvPr/>
        </p:nvSpPr>
        <p:spPr>
          <a:xfrm>
            <a:off x="6550129" y="3441123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Pares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8CF46535-D579-22AC-7A9A-A8EDBD6A0778}"/>
              </a:ext>
            </a:extLst>
          </p:cNvPr>
          <p:cNvSpPr/>
          <p:nvPr/>
        </p:nvSpPr>
        <p:spPr>
          <a:xfrm>
            <a:off x="7710897" y="4247638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3317670-8F6E-38E5-50FA-FECAD36D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8" y="595861"/>
            <a:ext cx="10515240" cy="1241572"/>
          </a:xfrm>
        </p:spPr>
        <p:txBody>
          <a:bodyPr/>
          <a:lstStyle/>
          <a:p>
            <a:pPr>
              <a:defRPr/>
            </a:pPr>
            <a: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Metodologia do cálculo do vencimento base</a:t>
            </a:r>
            <a:b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(Nível Médio)</a:t>
            </a:r>
          </a:p>
        </p:txBody>
      </p:sp>
    </p:spTree>
    <p:extLst>
      <p:ext uri="{BB962C8B-B14F-4D97-AF65-F5344CB8AC3E}">
        <p14:creationId xmlns:p14="http://schemas.microsoft.com/office/powerpoint/2010/main" val="34100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F50E6-48DC-79CC-84F7-B039C7435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EEE6F9-49D5-86FD-933E-DCC3534B2AEF}"/>
              </a:ext>
            </a:extLst>
          </p:cNvPr>
          <p:cNvSpPr txBox="1"/>
          <p:nvPr/>
        </p:nvSpPr>
        <p:spPr>
          <a:xfrm>
            <a:off x="3743433" y="2216858"/>
            <a:ext cx="45961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iome" panose="020B0503030204020804" pitchFamily="34" charset="0"/>
                <a:cs typeface="Biome" panose="020B0503030204020804" pitchFamily="34" charset="0"/>
              </a:rPr>
              <a:t>2º reajuste – junho 2025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F0E3BB-B91A-4622-D2B5-28FC80631E3E}"/>
              </a:ext>
            </a:extLst>
          </p:cNvPr>
          <p:cNvSpPr txBox="1"/>
          <p:nvPr/>
        </p:nvSpPr>
        <p:spPr>
          <a:xfrm>
            <a:off x="1746163" y="5020326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3.143,31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8937AEF-520C-1E68-F19D-7EC778A67186}"/>
              </a:ext>
            </a:extLst>
          </p:cNvPr>
          <p:cNvSpPr txBox="1">
            <a:spLocks/>
          </p:cNvSpPr>
          <p:nvPr/>
        </p:nvSpPr>
        <p:spPr>
          <a:xfrm>
            <a:off x="1314223" y="3279301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Vencimento base</a:t>
            </a:r>
            <a:b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inicial (</a:t>
            </a:r>
            <a:r>
              <a:rPr lang="pt-BR" sz="2400" b="1" dirty="0" err="1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jun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 24)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67C2E612-99C1-3A24-73D4-AF8F72941E2E}"/>
              </a:ext>
            </a:extLst>
          </p:cNvPr>
          <p:cNvSpPr/>
          <p:nvPr/>
        </p:nvSpPr>
        <p:spPr>
          <a:xfrm>
            <a:off x="2474991" y="4085816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975515B-8166-5F37-B582-ADCA5F1325D8}"/>
              </a:ext>
            </a:extLst>
          </p:cNvPr>
          <p:cNvSpPr txBox="1"/>
          <p:nvPr/>
        </p:nvSpPr>
        <p:spPr>
          <a:xfrm>
            <a:off x="4187315" y="3757828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/>
              <a:t>+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382BCC9-2BE0-D5C5-4E66-62A98EEC2338}"/>
              </a:ext>
            </a:extLst>
          </p:cNvPr>
          <p:cNvSpPr txBox="1"/>
          <p:nvPr/>
        </p:nvSpPr>
        <p:spPr>
          <a:xfrm>
            <a:off x="5623786" y="5020326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96</a:t>
            </a:r>
            <a:r>
              <a:rPr lang="pt-BR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,00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9244DA8-D9B2-5573-2069-B2E6A86F1328}"/>
              </a:ext>
            </a:extLst>
          </p:cNvPr>
          <p:cNvSpPr txBox="1">
            <a:spLocks/>
          </p:cNvSpPr>
          <p:nvPr/>
        </p:nvSpPr>
        <p:spPr>
          <a:xfrm>
            <a:off x="5191846" y="3279301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(20% Pares)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junho 2024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93A75E47-8833-27BB-DD19-D342098CE19B}"/>
              </a:ext>
            </a:extLst>
          </p:cNvPr>
          <p:cNvSpPr/>
          <p:nvPr/>
        </p:nvSpPr>
        <p:spPr>
          <a:xfrm>
            <a:off x="6352614" y="4085816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A3E6A1-7D92-ACD9-8959-FF4585669E5A}"/>
              </a:ext>
            </a:extLst>
          </p:cNvPr>
          <p:cNvSpPr txBox="1"/>
          <p:nvPr/>
        </p:nvSpPr>
        <p:spPr>
          <a:xfrm>
            <a:off x="8064935" y="3757828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/>
              <a:t>x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FF0CB0D-4664-4A06-CEF9-AA5E08E7D887}"/>
              </a:ext>
            </a:extLst>
          </p:cNvPr>
          <p:cNvSpPr txBox="1">
            <a:spLocks/>
          </p:cNvSpPr>
          <p:nvPr/>
        </p:nvSpPr>
        <p:spPr>
          <a:xfrm>
            <a:off x="9135915" y="4149813"/>
            <a:ext cx="1446268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4,0%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70BB274-E379-A490-3299-1827404D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8" y="595861"/>
            <a:ext cx="10515240" cy="1241572"/>
          </a:xfrm>
        </p:spPr>
        <p:txBody>
          <a:bodyPr/>
          <a:lstStyle/>
          <a:p>
            <a:pPr>
              <a:defRPr/>
            </a:pPr>
            <a: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Metodologia do cálculo do vencimento base</a:t>
            </a:r>
            <a:b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(Nível Médio)</a:t>
            </a:r>
          </a:p>
        </p:txBody>
      </p:sp>
    </p:spTree>
    <p:extLst>
      <p:ext uri="{BB962C8B-B14F-4D97-AF65-F5344CB8AC3E}">
        <p14:creationId xmlns:p14="http://schemas.microsoft.com/office/powerpoint/2010/main" val="3297594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 animBg="1"/>
      <p:bldP spid="10" grpId="0" animBg="1"/>
      <p:bldP spid="11" grpId="0" animBg="1"/>
      <p:bldP spid="7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AF611-F744-8B9C-D120-81600BFE8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504DC55-FE38-AA9F-C457-8D2E2078E2B6}"/>
              </a:ext>
            </a:extLst>
          </p:cNvPr>
          <p:cNvSpPr txBox="1"/>
          <p:nvPr/>
        </p:nvSpPr>
        <p:spPr>
          <a:xfrm>
            <a:off x="3743433" y="2421043"/>
            <a:ext cx="45961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iome" panose="020B0503030204020804" pitchFamily="34" charset="0"/>
                <a:cs typeface="Biome" panose="020B0503030204020804" pitchFamily="34" charset="0"/>
              </a:rPr>
              <a:t>2º reajuste – junho 2025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31EA9DA-4B1C-1D49-F3EC-E560A0012063}"/>
              </a:ext>
            </a:extLst>
          </p:cNvPr>
          <p:cNvSpPr txBox="1"/>
          <p:nvPr/>
        </p:nvSpPr>
        <p:spPr>
          <a:xfrm>
            <a:off x="3104446" y="5306435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3.368,88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D16FD24-A38F-0655-5EE6-FBA018F8C290}"/>
              </a:ext>
            </a:extLst>
          </p:cNvPr>
          <p:cNvSpPr txBox="1">
            <a:spLocks/>
          </p:cNvSpPr>
          <p:nvPr/>
        </p:nvSpPr>
        <p:spPr>
          <a:xfrm>
            <a:off x="2672506" y="3565410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Vencimento base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inicial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762A7E85-0B16-196C-3C64-D218513DBE8F}"/>
              </a:ext>
            </a:extLst>
          </p:cNvPr>
          <p:cNvSpPr/>
          <p:nvPr/>
        </p:nvSpPr>
        <p:spPr>
          <a:xfrm>
            <a:off x="3833274" y="4371925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CFEF18C-6481-34F9-2A0B-F9C797B30E15}"/>
              </a:ext>
            </a:extLst>
          </p:cNvPr>
          <p:cNvSpPr txBox="1"/>
          <p:nvPr/>
        </p:nvSpPr>
        <p:spPr>
          <a:xfrm>
            <a:off x="6982069" y="5306435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384</a:t>
            </a:r>
            <a:r>
              <a:rPr lang="pt-BR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,00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1C03909-7C95-B063-1352-D5E271D75DB8}"/>
              </a:ext>
            </a:extLst>
          </p:cNvPr>
          <p:cNvSpPr txBox="1">
            <a:spLocks/>
          </p:cNvSpPr>
          <p:nvPr/>
        </p:nvSpPr>
        <p:spPr>
          <a:xfrm>
            <a:off x="6550129" y="3565410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Pares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F3BF9C1E-BC17-A923-F29B-CAD5043BD83E}"/>
              </a:ext>
            </a:extLst>
          </p:cNvPr>
          <p:cNvSpPr/>
          <p:nvPr/>
        </p:nvSpPr>
        <p:spPr>
          <a:xfrm>
            <a:off x="7710897" y="4371925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8D9890A-F225-3538-0B8B-527B52646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8" y="595861"/>
            <a:ext cx="10515240" cy="1241572"/>
          </a:xfrm>
        </p:spPr>
        <p:txBody>
          <a:bodyPr/>
          <a:lstStyle/>
          <a:p>
            <a:pPr>
              <a:defRPr/>
            </a:pPr>
            <a: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Metodologia do cálculo do vencimento base</a:t>
            </a:r>
            <a:b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(Nível Médio)</a:t>
            </a:r>
          </a:p>
        </p:txBody>
      </p:sp>
    </p:spTree>
    <p:extLst>
      <p:ext uri="{BB962C8B-B14F-4D97-AF65-F5344CB8AC3E}">
        <p14:creationId xmlns:p14="http://schemas.microsoft.com/office/powerpoint/2010/main" val="15209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3E86A-5ADB-11D8-2342-7D9CBB1CF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D5E2DE3-C3CE-4DEB-5514-04A0A9342BD9}"/>
              </a:ext>
            </a:extLst>
          </p:cNvPr>
          <p:cNvSpPr txBox="1"/>
          <p:nvPr/>
        </p:nvSpPr>
        <p:spPr>
          <a:xfrm>
            <a:off x="3743433" y="2438799"/>
            <a:ext cx="45961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iome" panose="020B0503030204020804" pitchFamily="34" charset="0"/>
                <a:cs typeface="Biome" panose="020B0503030204020804" pitchFamily="34" charset="0"/>
              </a:rPr>
              <a:t>3º reajuste – junho 2026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141D2F-37B9-8FBC-0EB7-14F04A0B5718}"/>
              </a:ext>
            </a:extLst>
          </p:cNvPr>
          <p:cNvSpPr txBox="1"/>
          <p:nvPr/>
        </p:nvSpPr>
        <p:spPr>
          <a:xfrm>
            <a:off x="1746163" y="5242267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3.368,88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51C914E-74D6-B09F-CE8D-6AD9D0C1F75D}"/>
              </a:ext>
            </a:extLst>
          </p:cNvPr>
          <p:cNvSpPr txBox="1">
            <a:spLocks/>
          </p:cNvSpPr>
          <p:nvPr/>
        </p:nvSpPr>
        <p:spPr>
          <a:xfrm>
            <a:off x="1314223" y="3501242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Vencimento base</a:t>
            </a:r>
            <a:b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inicial (</a:t>
            </a:r>
            <a:r>
              <a:rPr lang="pt-BR" sz="2400" b="1" dirty="0" err="1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jun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 25)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B85824CC-8402-1318-9E15-A18E953AD235}"/>
              </a:ext>
            </a:extLst>
          </p:cNvPr>
          <p:cNvSpPr/>
          <p:nvPr/>
        </p:nvSpPr>
        <p:spPr>
          <a:xfrm>
            <a:off x="2474991" y="4307757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E250B84-101C-3012-C3A9-D535E4F38501}"/>
              </a:ext>
            </a:extLst>
          </p:cNvPr>
          <p:cNvSpPr txBox="1"/>
          <p:nvPr/>
        </p:nvSpPr>
        <p:spPr>
          <a:xfrm>
            <a:off x="4187315" y="3979769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/>
              <a:t>+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F182AE-987B-0F85-6BD8-7B0DB19A9DAB}"/>
              </a:ext>
            </a:extLst>
          </p:cNvPr>
          <p:cNvSpPr txBox="1"/>
          <p:nvPr/>
        </p:nvSpPr>
        <p:spPr>
          <a:xfrm>
            <a:off x="5623786" y="5242267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384</a:t>
            </a:r>
            <a:r>
              <a:rPr lang="pt-BR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,00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8751C4E-F5C9-83D2-C32F-FB044297038B}"/>
              </a:ext>
            </a:extLst>
          </p:cNvPr>
          <p:cNvSpPr txBox="1">
            <a:spLocks/>
          </p:cNvSpPr>
          <p:nvPr/>
        </p:nvSpPr>
        <p:spPr>
          <a:xfrm>
            <a:off x="5191846" y="3501242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(100% Pares)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junho 2025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BA7585C9-F013-EFFC-231F-8FE4E8F30C33}"/>
              </a:ext>
            </a:extLst>
          </p:cNvPr>
          <p:cNvSpPr/>
          <p:nvPr/>
        </p:nvSpPr>
        <p:spPr>
          <a:xfrm>
            <a:off x="6352614" y="4307757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0DF17A4-7A36-D0EB-259E-DE2DEC5FA146}"/>
              </a:ext>
            </a:extLst>
          </p:cNvPr>
          <p:cNvSpPr txBox="1"/>
          <p:nvPr/>
        </p:nvSpPr>
        <p:spPr>
          <a:xfrm>
            <a:off x="8064935" y="3979769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/>
              <a:t>x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0AC3FF9-FB0E-4F77-A9BA-87909DB14A6A}"/>
              </a:ext>
            </a:extLst>
          </p:cNvPr>
          <p:cNvSpPr txBox="1">
            <a:spLocks/>
          </p:cNvSpPr>
          <p:nvPr/>
        </p:nvSpPr>
        <p:spPr>
          <a:xfrm>
            <a:off x="9135915" y="4371754"/>
            <a:ext cx="1446268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1,464%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3F79908F-5E82-9DED-B8FC-1F895020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8" y="595861"/>
            <a:ext cx="10515240" cy="1241572"/>
          </a:xfrm>
        </p:spPr>
        <p:txBody>
          <a:bodyPr/>
          <a:lstStyle/>
          <a:p>
            <a:pPr>
              <a:defRPr/>
            </a:pPr>
            <a: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Metodologia do cálculo do vencimento base</a:t>
            </a:r>
            <a:b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(Nível Médio)</a:t>
            </a:r>
          </a:p>
        </p:txBody>
      </p:sp>
    </p:spTree>
    <p:extLst>
      <p:ext uri="{BB962C8B-B14F-4D97-AF65-F5344CB8AC3E}">
        <p14:creationId xmlns:p14="http://schemas.microsoft.com/office/powerpoint/2010/main" val="212693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 animBg="1"/>
      <p:bldP spid="10" grpId="0" animBg="1"/>
      <p:bldP spid="11" grpId="0" animBg="1"/>
      <p:bldP spid="7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B7D1A-62ED-EEF2-FF61-B0B193E70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5A0EC1F-48E3-7D01-F577-4AD65627D563}"/>
              </a:ext>
            </a:extLst>
          </p:cNvPr>
          <p:cNvSpPr txBox="1"/>
          <p:nvPr/>
        </p:nvSpPr>
        <p:spPr>
          <a:xfrm>
            <a:off x="3743433" y="2225734"/>
            <a:ext cx="45961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iome" panose="020B0503030204020804" pitchFamily="34" charset="0"/>
                <a:cs typeface="Biome" panose="020B0503030204020804" pitchFamily="34" charset="0"/>
              </a:rPr>
              <a:t>3º reajuste – junho 2026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FBC0662-05F1-52AC-F28F-144A7BBEC80D}"/>
              </a:ext>
            </a:extLst>
          </p:cNvPr>
          <p:cNvSpPr txBox="1"/>
          <p:nvPr/>
        </p:nvSpPr>
        <p:spPr>
          <a:xfrm>
            <a:off x="3282884" y="5316408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3.807,81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0F7C709-387A-C3E2-C2CC-893EF25D6441}"/>
              </a:ext>
            </a:extLst>
          </p:cNvPr>
          <p:cNvSpPr txBox="1">
            <a:spLocks/>
          </p:cNvSpPr>
          <p:nvPr/>
        </p:nvSpPr>
        <p:spPr>
          <a:xfrm>
            <a:off x="2850944" y="3575383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Vencimento base inicial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491FBF72-4BF8-3F04-78D8-0055A522FB88}"/>
              </a:ext>
            </a:extLst>
          </p:cNvPr>
          <p:cNvSpPr/>
          <p:nvPr/>
        </p:nvSpPr>
        <p:spPr>
          <a:xfrm>
            <a:off x="4011712" y="4381898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9EF99D-B1F4-881D-7C7A-568D79917AF0}"/>
              </a:ext>
            </a:extLst>
          </p:cNvPr>
          <p:cNvSpPr txBox="1"/>
          <p:nvPr/>
        </p:nvSpPr>
        <p:spPr>
          <a:xfrm>
            <a:off x="7062874" y="5316408"/>
            <a:ext cx="1848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0</a:t>
            </a:r>
            <a:r>
              <a:rPr lang="pt-BR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,00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7730046-2306-B228-AD3F-9EACF0407CA1}"/>
              </a:ext>
            </a:extLst>
          </p:cNvPr>
          <p:cNvSpPr txBox="1">
            <a:spLocks/>
          </p:cNvSpPr>
          <p:nvPr/>
        </p:nvSpPr>
        <p:spPr>
          <a:xfrm>
            <a:off x="6630934" y="3575383"/>
            <a:ext cx="2712062" cy="66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Pares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481B54D1-912F-DB26-E987-F29991CD9AC3}"/>
              </a:ext>
            </a:extLst>
          </p:cNvPr>
          <p:cNvSpPr/>
          <p:nvPr/>
        </p:nvSpPr>
        <p:spPr>
          <a:xfrm>
            <a:off x="7791702" y="4381898"/>
            <a:ext cx="390525" cy="7905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F8F6138-6494-1A78-8F11-7F5849E3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8" y="595861"/>
            <a:ext cx="10515240" cy="1241572"/>
          </a:xfrm>
        </p:spPr>
        <p:txBody>
          <a:bodyPr/>
          <a:lstStyle/>
          <a:p>
            <a:pPr>
              <a:defRPr/>
            </a:pPr>
            <a: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Metodologia do cálculo do vencimento base</a:t>
            </a:r>
            <a:br>
              <a:rPr lang="pt-BR" sz="36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(Nível Médio)</a:t>
            </a:r>
          </a:p>
        </p:txBody>
      </p:sp>
    </p:spTree>
    <p:extLst>
      <p:ext uri="{BB962C8B-B14F-4D97-AF65-F5344CB8AC3E}">
        <p14:creationId xmlns:p14="http://schemas.microsoft.com/office/powerpoint/2010/main" val="77207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2A5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ACA32-9A2A-F84D-F524-EBD9C503C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44BCB15-081D-E028-0E69-CF3CC281B0CC}"/>
              </a:ext>
            </a:extLst>
          </p:cNvPr>
          <p:cNvGrpSpPr/>
          <p:nvPr/>
        </p:nvGrpSpPr>
        <p:grpSpPr>
          <a:xfrm>
            <a:off x="3045000" y="352800"/>
            <a:ext cx="6102000" cy="6152400"/>
            <a:chOff x="3045000" y="352800"/>
            <a:chExt cx="6102000" cy="615240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78446678-D41B-16ED-45D4-A13324BDD5F9}"/>
                </a:ext>
              </a:extLst>
            </p:cNvPr>
            <p:cNvSpPr/>
            <p:nvPr/>
          </p:nvSpPr>
          <p:spPr>
            <a:xfrm>
              <a:off x="3045000" y="352800"/>
              <a:ext cx="6102000" cy="6152400"/>
            </a:xfrm>
            <a:prstGeom prst="ellipse">
              <a:avLst/>
            </a:prstGeom>
            <a:gradFill>
              <a:gsLst>
                <a:gs pos="71000">
                  <a:schemeClr val="accent5">
                    <a:lumMod val="60000"/>
                    <a:lumOff val="40000"/>
                    <a:alpha val="0"/>
                  </a:schemeClr>
                </a:gs>
                <a:gs pos="9000">
                  <a:schemeClr val="accent5">
                    <a:lumMod val="40000"/>
                    <a:lumOff val="60000"/>
                    <a:alpha val="50000"/>
                  </a:schemeClr>
                </a:gs>
              </a:gsLst>
              <a:lin ang="5400000" scaled="1"/>
            </a:gra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 b="1" dirty="0">
                <a:latin typeface="Biome" panose="020B0502040204020203" pitchFamily="34" charset="0"/>
                <a:cs typeface="Biome" panose="020B0502040204020203" pitchFamily="34" charset="0"/>
              </a:endParaRPr>
            </a:p>
          </p:txBody>
        </p:sp>
        <p:pic>
          <p:nvPicPr>
            <p:cNvPr id="5" name="Gráfico 4" descr="Calendário diário estrutura de tópicos">
              <a:extLst>
                <a:ext uri="{FF2B5EF4-FFF2-40B4-BE49-F238E27FC236}">
                  <a16:creationId xmlns:a16="http://schemas.microsoft.com/office/drawing/2014/main" id="{3C5DE9F3-2966-B0EF-FFB1-A94D3D166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145600" y="1076120"/>
              <a:ext cx="1900800" cy="1900800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B63F4B7-2FE1-1C6E-60BB-B7D9B5888EE9}"/>
                </a:ext>
              </a:extLst>
            </p:cNvPr>
            <p:cNvSpPr txBox="1"/>
            <p:nvPr/>
          </p:nvSpPr>
          <p:spPr>
            <a:xfrm>
              <a:off x="3886100" y="3976881"/>
              <a:ext cx="4419801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bg1"/>
                  </a:solidFill>
                  <a:latin typeface="Biome" panose="020B0502040204020203" pitchFamily="34" charset="0"/>
                  <a:cs typeface="Biome" panose="020B0502040204020203" pitchFamily="34" charset="0"/>
                </a:rPr>
                <a:t>Junho de 2026</a:t>
              </a:r>
            </a:p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0787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9D0C-C941-7D36-3E7F-B07D22469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C7A9F3A7-B4E5-433B-7517-B5F6E520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AB88C6E-EDA1-492C-C9E7-1C5A24C4BF71}"/>
              </a:ext>
            </a:extLst>
          </p:cNvPr>
          <p:cNvSpPr txBox="1">
            <a:spLocks/>
          </p:cNvSpPr>
          <p:nvPr/>
        </p:nvSpPr>
        <p:spPr>
          <a:xfrm>
            <a:off x="369163" y="1849175"/>
            <a:ext cx="11260585" cy="18185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8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09AB7B8-EE4D-948A-B68E-D29E24D228A7}"/>
              </a:ext>
            </a:extLst>
          </p:cNvPr>
          <p:cNvSpPr/>
          <p:nvPr/>
        </p:nvSpPr>
        <p:spPr>
          <a:xfrm>
            <a:off x="351407" y="213598"/>
            <a:ext cx="3993694" cy="3097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A8694DD-FCCB-0501-8BC2-BBB34B22DC3C}"/>
              </a:ext>
            </a:extLst>
          </p:cNvPr>
          <p:cNvSpPr/>
          <p:nvPr/>
        </p:nvSpPr>
        <p:spPr>
          <a:xfrm>
            <a:off x="4420045" y="2086251"/>
            <a:ext cx="773394" cy="237921"/>
          </a:xfrm>
          <a:prstGeom prst="rect">
            <a:avLst/>
          </a:prstGeom>
          <a:noFill/>
          <a:ln w="57150">
            <a:solidFill>
              <a:srgbClr val="FBC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735DBA-B800-8693-1B18-26182DCEAD5D}"/>
              </a:ext>
            </a:extLst>
          </p:cNvPr>
          <p:cNvSpPr/>
          <p:nvPr/>
        </p:nvSpPr>
        <p:spPr>
          <a:xfrm>
            <a:off x="11183176" y="5742816"/>
            <a:ext cx="854944" cy="214101"/>
          </a:xfrm>
          <a:prstGeom prst="rect">
            <a:avLst/>
          </a:prstGeom>
          <a:noFill/>
          <a:ln w="57150">
            <a:solidFill>
              <a:srgbClr val="FBC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52D66E4-6B12-8CF0-23BE-81D827BA440A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806742" y="2324172"/>
            <a:ext cx="6803906" cy="341864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29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9D0C-C941-7D36-3E7F-B07D22469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9D790C5-8823-D610-24CF-299FC7F9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AB88C6E-EDA1-492C-C9E7-1C5A24C4BF71}"/>
              </a:ext>
            </a:extLst>
          </p:cNvPr>
          <p:cNvSpPr txBox="1">
            <a:spLocks/>
          </p:cNvSpPr>
          <p:nvPr/>
        </p:nvSpPr>
        <p:spPr>
          <a:xfrm>
            <a:off x="369163" y="1849175"/>
            <a:ext cx="11260585" cy="18185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8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09AB7B8-EE4D-948A-B68E-D29E24D228A7}"/>
              </a:ext>
            </a:extLst>
          </p:cNvPr>
          <p:cNvSpPr/>
          <p:nvPr/>
        </p:nvSpPr>
        <p:spPr>
          <a:xfrm>
            <a:off x="550412" y="213598"/>
            <a:ext cx="3705909" cy="2569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A8694DD-FCCB-0501-8BC2-BBB34B22DC3C}"/>
              </a:ext>
            </a:extLst>
          </p:cNvPr>
          <p:cNvSpPr/>
          <p:nvPr/>
        </p:nvSpPr>
        <p:spPr>
          <a:xfrm>
            <a:off x="6461910" y="2059617"/>
            <a:ext cx="773394" cy="237921"/>
          </a:xfrm>
          <a:prstGeom prst="rect">
            <a:avLst/>
          </a:prstGeom>
          <a:noFill/>
          <a:ln w="57150">
            <a:solidFill>
              <a:srgbClr val="FBC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735DBA-B800-8693-1B18-26182DCEAD5D}"/>
              </a:ext>
            </a:extLst>
          </p:cNvPr>
          <p:cNvSpPr/>
          <p:nvPr/>
        </p:nvSpPr>
        <p:spPr>
          <a:xfrm>
            <a:off x="11316343" y="5654040"/>
            <a:ext cx="854944" cy="214101"/>
          </a:xfrm>
          <a:prstGeom prst="rect">
            <a:avLst/>
          </a:prstGeom>
          <a:noFill/>
          <a:ln w="57150">
            <a:solidFill>
              <a:srgbClr val="FBC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52D66E4-6B12-8CF0-23BE-81D827BA440A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6848607" y="2297538"/>
            <a:ext cx="4895208" cy="335650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82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2A5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CFFFEA-04C0-E851-DB72-864FDA038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1ABD4B5-84E4-B10D-3F6B-3CDF1C82A956}"/>
              </a:ext>
            </a:extLst>
          </p:cNvPr>
          <p:cNvGrpSpPr/>
          <p:nvPr/>
        </p:nvGrpSpPr>
        <p:grpSpPr>
          <a:xfrm>
            <a:off x="3045000" y="352800"/>
            <a:ext cx="6102000" cy="6152400"/>
            <a:chOff x="3045000" y="352800"/>
            <a:chExt cx="6102000" cy="615240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C4E1A00C-5786-2526-E0EC-FA350872581D}"/>
                </a:ext>
              </a:extLst>
            </p:cNvPr>
            <p:cNvSpPr/>
            <p:nvPr/>
          </p:nvSpPr>
          <p:spPr>
            <a:xfrm>
              <a:off x="3045000" y="352800"/>
              <a:ext cx="6102000" cy="6152400"/>
            </a:xfrm>
            <a:prstGeom prst="ellipse">
              <a:avLst/>
            </a:prstGeom>
            <a:gradFill>
              <a:gsLst>
                <a:gs pos="71000">
                  <a:schemeClr val="accent5">
                    <a:lumMod val="60000"/>
                    <a:lumOff val="40000"/>
                    <a:alpha val="0"/>
                  </a:schemeClr>
                </a:gs>
                <a:gs pos="9000">
                  <a:schemeClr val="accent5">
                    <a:lumMod val="40000"/>
                    <a:lumOff val="60000"/>
                    <a:alpha val="50000"/>
                  </a:schemeClr>
                </a:gs>
              </a:gsLst>
              <a:lin ang="5400000" scaled="1"/>
            </a:gra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 b="1" dirty="0">
                <a:latin typeface="Biome" panose="020B0502040204020203" pitchFamily="34" charset="0"/>
                <a:cs typeface="Biome" panose="020B0502040204020203" pitchFamily="34" charset="0"/>
              </a:endParaRPr>
            </a:p>
          </p:txBody>
        </p:sp>
        <p:pic>
          <p:nvPicPr>
            <p:cNvPr id="5" name="Gráfico 4" descr="Calendário diário estrutura de tópicos">
              <a:extLst>
                <a:ext uri="{FF2B5EF4-FFF2-40B4-BE49-F238E27FC236}">
                  <a16:creationId xmlns:a16="http://schemas.microsoft.com/office/drawing/2014/main" id="{249EE23D-FA3C-12F1-B19D-CD2584EC0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145600" y="1076120"/>
              <a:ext cx="1900800" cy="1900800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FF72ED3-163F-E4D2-1B56-B0A18133A706}"/>
                </a:ext>
              </a:extLst>
            </p:cNvPr>
            <p:cNvSpPr txBox="1"/>
            <p:nvPr/>
          </p:nvSpPr>
          <p:spPr>
            <a:xfrm>
              <a:off x="3886100" y="3976881"/>
              <a:ext cx="4419801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bg1"/>
                  </a:solidFill>
                  <a:latin typeface="Biome" panose="020B0502040204020203" pitchFamily="34" charset="0"/>
                  <a:cs typeface="Biome" panose="020B0502040204020203" pitchFamily="34" charset="0"/>
                </a:rPr>
                <a:t>Junho de 2025</a:t>
              </a:r>
            </a:p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0717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9D0C-C941-7D36-3E7F-B07D22469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343538B-FD16-012A-FB92-82D3FC986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AB88C6E-EDA1-492C-C9E7-1C5A24C4BF71}"/>
              </a:ext>
            </a:extLst>
          </p:cNvPr>
          <p:cNvSpPr txBox="1">
            <a:spLocks/>
          </p:cNvSpPr>
          <p:nvPr/>
        </p:nvSpPr>
        <p:spPr>
          <a:xfrm>
            <a:off x="369163" y="1849175"/>
            <a:ext cx="11260585" cy="18185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8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09AB7B8-EE4D-948A-B68E-D29E24D228A7}"/>
              </a:ext>
            </a:extLst>
          </p:cNvPr>
          <p:cNvSpPr/>
          <p:nvPr/>
        </p:nvSpPr>
        <p:spPr>
          <a:xfrm>
            <a:off x="351407" y="213598"/>
            <a:ext cx="3993694" cy="3097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A8694DD-FCCB-0501-8BC2-BBB34B22DC3C}"/>
              </a:ext>
            </a:extLst>
          </p:cNvPr>
          <p:cNvSpPr/>
          <p:nvPr/>
        </p:nvSpPr>
        <p:spPr>
          <a:xfrm>
            <a:off x="4420045" y="2086251"/>
            <a:ext cx="773394" cy="237921"/>
          </a:xfrm>
          <a:prstGeom prst="rect">
            <a:avLst/>
          </a:prstGeom>
          <a:noFill/>
          <a:ln w="57150">
            <a:solidFill>
              <a:srgbClr val="FBC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735DBA-B800-8693-1B18-26182DCEAD5D}"/>
              </a:ext>
            </a:extLst>
          </p:cNvPr>
          <p:cNvSpPr/>
          <p:nvPr/>
        </p:nvSpPr>
        <p:spPr>
          <a:xfrm>
            <a:off x="11183176" y="5742816"/>
            <a:ext cx="854944" cy="214101"/>
          </a:xfrm>
          <a:prstGeom prst="rect">
            <a:avLst/>
          </a:prstGeom>
          <a:noFill/>
          <a:ln w="57150">
            <a:solidFill>
              <a:srgbClr val="FBC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52D66E4-6B12-8CF0-23BE-81D827BA440A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806742" y="2324172"/>
            <a:ext cx="6803906" cy="341864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E71A4-2C4A-8997-EEE9-C99B203A6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1B92-F543-A332-C067-CE6D6194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66061" cy="1325563"/>
          </a:xfrm>
        </p:spPr>
        <p:txBody>
          <a:bodyPr/>
          <a:lstStyle/>
          <a:p>
            <a:r>
              <a:rPr lang="pt-BR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Distribuição por cargo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477E093-C557-3BEB-DDA1-A1A592AC8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172260"/>
              </p:ext>
            </p:extLst>
          </p:nvPr>
        </p:nvGraphicFramePr>
        <p:xfrm>
          <a:off x="1050850" y="1442720"/>
          <a:ext cx="997200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5900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9D0C-C941-7D36-3E7F-B07D22469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4D07930-B256-4DDE-C69E-13884DAFB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3" y="0"/>
            <a:ext cx="12150573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AB88C6E-EDA1-492C-C9E7-1C5A24C4BF71}"/>
              </a:ext>
            </a:extLst>
          </p:cNvPr>
          <p:cNvSpPr txBox="1">
            <a:spLocks/>
          </p:cNvSpPr>
          <p:nvPr/>
        </p:nvSpPr>
        <p:spPr>
          <a:xfrm>
            <a:off x="369163" y="1849175"/>
            <a:ext cx="11260585" cy="18185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8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09AB7B8-EE4D-948A-B68E-D29E24D228A7}"/>
              </a:ext>
            </a:extLst>
          </p:cNvPr>
          <p:cNvSpPr/>
          <p:nvPr/>
        </p:nvSpPr>
        <p:spPr>
          <a:xfrm>
            <a:off x="550412" y="213598"/>
            <a:ext cx="3705909" cy="2569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A8694DD-FCCB-0501-8BC2-BBB34B22DC3C}"/>
              </a:ext>
            </a:extLst>
          </p:cNvPr>
          <p:cNvSpPr/>
          <p:nvPr/>
        </p:nvSpPr>
        <p:spPr>
          <a:xfrm>
            <a:off x="6461910" y="2059617"/>
            <a:ext cx="773394" cy="237921"/>
          </a:xfrm>
          <a:prstGeom prst="rect">
            <a:avLst/>
          </a:prstGeom>
          <a:noFill/>
          <a:ln w="57150">
            <a:solidFill>
              <a:srgbClr val="FBC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735DBA-B800-8693-1B18-26182DCEAD5D}"/>
              </a:ext>
            </a:extLst>
          </p:cNvPr>
          <p:cNvSpPr/>
          <p:nvPr/>
        </p:nvSpPr>
        <p:spPr>
          <a:xfrm>
            <a:off x="11316343" y="5654040"/>
            <a:ext cx="854944" cy="214101"/>
          </a:xfrm>
          <a:prstGeom prst="rect">
            <a:avLst/>
          </a:prstGeom>
          <a:noFill/>
          <a:ln w="57150">
            <a:solidFill>
              <a:srgbClr val="FBC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52D66E4-6B12-8CF0-23BE-81D827BA440A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6848607" y="2297538"/>
            <a:ext cx="4895208" cy="335650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48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2A5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ACA32-9A2A-F84D-F524-EBD9C503C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44BCB15-081D-E028-0E69-CF3CC281B0CC}"/>
              </a:ext>
            </a:extLst>
          </p:cNvPr>
          <p:cNvGrpSpPr/>
          <p:nvPr/>
        </p:nvGrpSpPr>
        <p:grpSpPr>
          <a:xfrm>
            <a:off x="3045000" y="352800"/>
            <a:ext cx="6102000" cy="6152400"/>
            <a:chOff x="3045000" y="352800"/>
            <a:chExt cx="6102000" cy="615240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78446678-D41B-16ED-45D4-A13324BDD5F9}"/>
                </a:ext>
              </a:extLst>
            </p:cNvPr>
            <p:cNvSpPr/>
            <p:nvPr/>
          </p:nvSpPr>
          <p:spPr>
            <a:xfrm>
              <a:off x="3045000" y="352800"/>
              <a:ext cx="6102000" cy="6152400"/>
            </a:xfrm>
            <a:prstGeom prst="ellipse">
              <a:avLst/>
            </a:prstGeom>
            <a:gradFill>
              <a:gsLst>
                <a:gs pos="71000">
                  <a:schemeClr val="accent5">
                    <a:lumMod val="60000"/>
                    <a:lumOff val="40000"/>
                    <a:alpha val="0"/>
                  </a:schemeClr>
                </a:gs>
                <a:gs pos="9000">
                  <a:schemeClr val="accent5">
                    <a:lumMod val="40000"/>
                    <a:lumOff val="60000"/>
                    <a:alpha val="50000"/>
                  </a:schemeClr>
                </a:gs>
              </a:gsLst>
              <a:lin ang="5400000" scaled="1"/>
            </a:gra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 b="1" dirty="0">
                <a:latin typeface="Biome" panose="020B0502040204020203" pitchFamily="34" charset="0"/>
                <a:cs typeface="Biome" panose="020B0502040204020203" pitchFamily="34" charset="0"/>
              </a:endParaRPr>
            </a:p>
          </p:txBody>
        </p:sp>
        <p:pic>
          <p:nvPicPr>
            <p:cNvPr id="5" name="Gráfico 4" descr="Calendário diário estrutura de tópicos">
              <a:extLst>
                <a:ext uri="{FF2B5EF4-FFF2-40B4-BE49-F238E27FC236}">
                  <a16:creationId xmlns:a16="http://schemas.microsoft.com/office/drawing/2014/main" id="{3C5DE9F3-2966-B0EF-FFB1-A94D3D166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145600" y="1076120"/>
              <a:ext cx="1900800" cy="1900800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B63F4B7-2FE1-1C6E-60BB-B7D9B5888EE9}"/>
                </a:ext>
              </a:extLst>
            </p:cNvPr>
            <p:cNvSpPr txBox="1"/>
            <p:nvPr/>
          </p:nvSpPr>
          <p:spPr>
            <a:xfrm>
              <a:off x="3886100" y="3976881"/>
              <a:ext cx="4419801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bg1"/>
                  </a:solidFill>
                  <a:latin typeface="Biome" panose="020B0502040204020203" pitchFamily="34" charset="0"/>
                  <a:cs typeface="Biome" panose="020B0502040204020203" pitchFamily="34" charset="0"/>
                </a:rPr>
                <a:t>Junho de 2024</a:t>
              </a:r>
            </a:p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0788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9D0C-C941-7D36-3E7F-B07D22469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3823E24-30C7-40B2-A738-89DAC410E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AB88C6E-EDA1-492C-C9E7-1C5A24C4BF71}"/>
              </a:ext>
            </a:extLst>
          </p:cNvPr>
          <p:cNvSpPr txBox="1">
            <a:spLocks/>
          </p:cNvSpPr>
          <p:nvPr/>
        </p:nvSpPr>
        <p:spPr>
          <a:xfrm>
            <a:off x="369163" y="1849175"/>
            <a:ext cx="11260585" cy="18185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8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09AB7B8-EE4D-948A-B68E-D29E24D228A7}"/>
              </a:ext>
            </a:extLst>
          </p:cNvPr>
          <p:cNvSpPr/>
          <p:nvPr/>
        </p:nvSpPr>
        <p:spPr>
          <a:xfrm>
            <a:off x="351407" y="213598"/>
            <a:ext cx="3993694" cy="3097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A8694DD-FCCB-0501-8BC2-BBB34B22DC3C}"/>
              </a:ext>
            </a:extLst>
          </p:cNvPr>
          <p:cNvSpPr/>
          <p:nvPr/>
        </p:nvSpPr>
        <p:spPr>
          <a:xfrm>
            <a:off x="4420045" y="2086251"/>
            <a:ext cx="773394" cy="237921"/>
          </a:xfrm>
          <a:prstGeom prst="rect">
            <a:avLst/>
          </a:prstGeom>
          <a:noFill/>
          <a:ln w="57150">
            <a:solidFill>
              <a:srgbClr val="FBC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735DBA-B800-8693-1B18-26182DCEAD5D}"/>
              </a:ext>
            </a:extLst>
          </p:cNvPr>
          <p:cNvSpPr/>
          <p:nvPr/>
        </p:nvSpPr>
        <p:spPr>
          <a:xfrm>
            <a:off x="11183176" y="5742816"/>
            <a:ext cx="854944" cy="214101"/>
          </a:xfrm>
          <a:prstGeom prst="rect">
            <a:avLst/>
          </a:prstGeom>
          <a:noFill/>
          <a:ln w="57150">
            <a:solidFill>
              <a:srgbClr val="FBC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52D66E4-6B12-8CF0-23BE-81D827BA440A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806742" y="2324172"/>
            <a:ext cx="6803906" cy="341864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15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9D0C-C941-7D36-3E7F-B07D22469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D52D040-1D04-18A1-5D67-39A3DE9F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AB88C6E-EDA1-492C-C9E7-1C5A24C4BF71}"/>
              </a:ext>
            </a:extLst>
          </p:cNvPr>
          <p:cNvSpPr txBox="1">
            <a:spLocks/>
          </p:cNvSpPr>
          <p:nvPr/>
        </p:nvSpPr>
        <p:spPr>
          <a:xfrm>
            <a:off x="369163" y="1849175"/>
            <a:ext cx="11260585" cy="18185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8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09AB7B8-EE4D-948A-B68E-D29E24D228A7}"/>
              </a:ext>
            </a:extLst>
          </p:cNvPr>
          <p:cNvSpPr/>
          <p:nvPr/>
        </p:nvSpPr>
        <p:spPr>
          <a:xfrm>
            <a:off x="550412" y="213598"/>
            <a:ext cx="3705909" cy="2569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A8694DD-FCCB-0501-8BC2-BBB34B22DC3C}"/>
              </a:ext>
            </a:extLst>
          </p:cNvPr>
          <p:cNvSpPr/>
          <p:nvPr/>
        </p:nvSpPr>
        <p:spPr>
          <a:xfrm>
            <a:off x="6463180" y="2059617"/>
            <a:ext cx="773394" cy="237921"/>
          </a:xfrm>
          <a:prstGeom prst="rect">
            <a:avLst/>
          </a:prstGeom>
          <a:noFill/>
          <a:ln w="57150">
            <a:solidFill>
              <a:srgbClr val="FBC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735DBA-B800-8693-1B18-26182DCEAD5D}"/>
              </a:ext>
            </a:extLst>
          </p:cNvPr>
          <p:cNvSpPr/>
          <p:nvPr/>
        </p:nvSpPr>
        <p:spPr>
          <a:xfrm>
            <a:off x="11316343" y="5634990"/>
            <a:ext cx="854944" cy="214101"/>
          </a:xfrm>
          <a:prstGeom prst="rect">
            <a:avLst/>
          </a:prstGeom>
          <a:noFill/>
          <a:ln w="57150">
            <a:solidFill>
              <a:srgbClr val="FBC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52D66E4-6B12-8CF0-23BE-81D827BA440A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6849877" y="2297538"/>
            <a:ext cx="4893938" cy="333745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184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2A5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293ADF-66A9-0643-5866-C6AEFE174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D434ED2-1CE2-7715-9318-07F2D17397F8}"/>
              </a:ext>
            </a:extLst>
          </p:cNvPr>
          <p:cNvGrpSpPr/>
          <p:nvPr/>
        </p:nvGrpSpPr>
        <p:grpSpPr>
          <a:xfrm>
            <a:off x="3045000" y="352800"/>
            <a:ext cx="6102000" cy="6152400"/>
            <a:chOff x="3045000" y="352800"/>
            <a:chExt cx="6102000" cy="615240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A5F0761C-A950-E1FD-0B64-A73B6C5D059F}"/>
                </a:ext>
              </a:extLst>
            </p:cNvPr>
            <p:cNvSpPr/>
            <p:nvPr/>
          </p:nvSpPr>
          <p:spPr>
            <a:xfrm>
              <a:off x="3045000" y="352800"/>
              <a:ext cx="6102000" cy="6152400"/>
            </a:xfrm>
            <a:prstGeom prst="ellipse">
              <a:avLst/>
            </a:prstGeom>
            <a:gradFill>
              <a:gsLst>
                <a:gs pos="71000">
                  <a:schemeClr val="accent5">
                    <a:lumMod val="60000"/>
                    <a:lumOff val="40000"/>
                    <a:alpha val="0"/>
                  </a:schemeClr>
                </a:gs>
                <a:gs pos="9000">
                  <a:schemeClr val="accent5">
                    <a:lumMod val="40000"/>
                    <a:lumOff val="60000"/>
                    <a:alpha val="50000"/>
                  </a:schemeClr>
                </a:gs>
              </a:gsLst>
              <a:lin ang="5400000" scaled="1"/>
            </a:gra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 b="1" dirty="0">
                <a:latin typeface="Biome" panose="020B0502040204020203" pitchFamily="34" charset="0"/>
                <a:cs typeface="Biome" panose="020B0502040204020203" pitchFamily="34" charset="0"/>
              </a:endParaRPr>
            </a:p>
          </p:txBody>
        </p:sp>
        <p:pic>
          <p:nvPicPr>
            <p:cNvPr id="5" name="Gráfico 4" descr="Gráfico de barras com tendência ascendente estrutura de tópicos">
              <a:extLst>
                <a:ext uri="{FF2B5EF4-FFF2-40B4-BE49-F238E27FC236}">
                  <a16:creationId xmlns:a16="http://schemas.microsoft.com/office/drawing/2014/main" id="{949EE883-CA05-450F-9CF0-F974533FD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145600" y="1076120"/>
              <a:ext cx="1900800" cy="1900800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A7D6E93E-14F9-2887-ADDF-80440D0DE9ED}"/>
                </a:ext>
              </a:extLst>
            </p:cNvPr>
            <p:cNvSpPr txBox="1"/>
            <p:nvPr/>
          </p:nvSpPr>
          <p:spPr>
            <a:xfrm>
              <a:off x="4116937" y="3976881"/>
              <a:ext cx="3958135" cy="1723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bg1"/>
                  </a:solidFill>
                  <a:latin typeface="Biome" panose="020B0502040204020203" pitchFamily="34" charset="0"/>
                  <a:cs typeface="Biome" panose="020B0502040204020203" pitchFamily="34" charset="0"/>
                </a:rPr>
                <a:t>Distribuição </a:t>
              </a:r>
            </a:p>
            <a:p>
              <a:pPr algn="ctr"/>
              <a:r>
                <a:rPr lang="pt-BR" sz="4400" b="1" dirty="0">
                  <a:solidFill>
                    <a:schemeClr val="bg1"/>
                  </a:solidFill>
                  <a:latin typeface="Biome" panose="020B0502040204020203" pitchFamily="34" charset="0"/>
                  <a:cs typeface="Biome" panose="020B0502040204020203" pitchFamily="34" charset="0"/>
                </a:rPr>
                <a:t>de ganho (%)</a:t>
              </a:r>
            </a:p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49723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A965B-AB4F-E43C-0441-95D71F3F6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2A43905-9435-A542-908E-78349DC1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497285"/>
              </p:ext>
            </p:extLst>
          </p:nvPr>
        </p:nvGraphicFramePr>
        <p:xfrm>
          <a:off x="233680" y="1956387"/>
          <a:ext cx="11755120" cy="410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22688832-9229-D3E6-1789-77A73522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17525"/>
            <a:ext cx="9513163" cy="917985"/>
          </a:xfrm>
        </p:spPr>
        <p:txBody>
          <a:bodyPr/>
          <a:lstStyle/>
          <a:p>
            <a:r>
              <a:rPr lang="pt-BR" sz="40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Distribuição por percentual de ganho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FA9DA7-08CE-6172-81D7-2F4F20132349}"/>
              </a:ext>
            </a:extLst>
          </p:cNvPr>
          <p:cNvSpPr txBox="1"/>
          <p:nvPr/>
        </p:nvSpPr>
        <p:spPr>
          <a:xfrm>
            <a:off x="4914587" y="1302457"/>
            <a:ext cx="224452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iome" panose="020B0503030204020804" pitchFamily="34" charset="0"/>
                <a:cs typeface="Biome" panose="020B0503030204020804" pitchFamily="34" charset="0"/>
              </a:rPr>
              <a:t>junho 2024</a:t>
            </a:r>
          </a:p>
        </p:txBody>
      </p:sp>
    </p:spTree>
    <p:extLst>
      <p:ext uri="{BB962C8B-B14F-4D97-AF65-F5344CB8AC3E}">
        <p14:creationId xmlns:p14="http://schemas.microsoft.com/office/powerpoint/2010/main" val="1834556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A965B-AB4F-E43C-0441-95D71F3F6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2A43905-9435-A542-908E-78349DC1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113762"/>
              </p:ext>
            </p:extLst>
          </p:nvPr>
        </p:nvGraphicFramePr>
        <p:xfrm>
          <a:off x="233680" y="1956387"/>
          <a:ext cx="11755120" cy="410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22688832-9229-D3E6-1789-77A73522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17525"/>
            <a:ext cx="9513163" cy="917985"/>
          </a:xfrm>
        </p:spPr>
        <p:txBody>
          <a:bodyPr/>
          <a:lstStyle/>
          <a:p>
            <a:r>
              <a:rPr lang="pt-BR" sz="40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Distribuição por percentual de ganho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FA9DA7-08CE-6172-81D7-2F4F20132349}"/>
              </a:ext>
            </a:extLst>
          </p:cNvPr>
          <p:cNvSpPr txBox="1"/>
          <p:nvPr/>
        </p:nvSpPr>
        <p:spPr>
          <a:xfrm>
            <a:off x="4914587" y="1302457"/>
            <a:ext cx="224452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iome" panose="020B0503030204020804" pitchFamily="34" charset="0"/>
                <a:cs typeface="Biome" panose="020B0503030204020804" pitchFamily="34" charset="0"/>
              </a:rPr>
              <a:t>junho 2025</a:t>
            </a:r>
          </a:p>
        </p:txBody>
      </p:sp>
    </p:spTree>
    <p:extLst>
      <p:ext uri="{BB962C8B-B14F-4D97-AF65-F5344CB8AC3E}">
        <p14:creationId xmlns:p14="http://schemas.microsoft.com/office/powerpoint/2010/main" val="735118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A965B-AB4F-E43C-0441-95D71F3F6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2A43905-9435-A542-908E-78349DC1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616676"/>
              </p:ext>
            </p:extLst>
          </p:nvPr>
        </p:nvGraphicFramePr>
        <p:xfrm>
          <a:off x="233680" y="1956387"/>
          <a:ext cx="11755120" cy="410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22688832-9229-D3E6-1789-77A73522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17525"/>
            <a:ext cx="9513163" cy="917985"/>
          </a:xfrm>
        </p:spPr>
        <p:txBody>
          <a:bodyPr/>
          <a:lstStyle/>
          <a:p>
            <a:r>
              <a:rPr lang="pt-BR" sz="4000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Distribuição por percentual de ganho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FA9DA7-08CE-6172-81D7-2F4F20132349}"/>
              </a:ext>
            </a:extLst>
          </p:cNvPr>
          <p:cNvSpPr txBox="1"/>
          <p:nvPr/>
        </p:nvSpPr>
        <p:spPr>
          <a:xfrm>
            <a:off x="4914587" y="1302457"/>
            <a:ext cx="224452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iome" panose="020B0503030204020804" pitchFamily="34" charset="0"/>
                <a:cs typeface="Biome" panose="020B0503030204020804" pitchFamily="34" charset="0"/>
              </a:rPr>
              <a:t>junho 2026</a:t>
            </a:r>
          </a:p>
        </p:txBody>
      </p:sp>
    </p:spTree>
    <p:extLst>
      <p:ext uri="{BB962C8B-B14F-4D97-AF65-F5344CB8AC3E}">
        <p14:creationId xmlns:p14="http://schemas.microsoft.com/office/powerpoint/2010/main" val="3830740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2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pt-BR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Espaço Reservado para Conteúdo 3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E71A4-2C4A-8997-EEE9-C99B203A6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1B92-F543-A332-C067-CE6D6194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66061" cy="1325563"/>
          </a:xfrm>
        </p:spPr>
        <p:txBody>
          <a:bodyPr/>
          <a:lstStyle/>
          <a:p>
            <a:r>
              <a:rPr lang="pt-BR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Distribuição por categoria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477E093-C557-3BEB-DDA1-A1A592AC8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2250193"/>
              </p:ext>
            </p:extLst>
          </p:nvPr>
        </p:nvGraphicFramePr>
        <p:xfrm>
          <a:off x="1050850" y="1442720"/>
          <a:ext cx="997200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747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2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7D842C82-C9BB-A64C-7877-E169079D33A4}"/>
              </a:ext>
            </a:extLst>
          </p:cNvPr>
          <p:cNvGrpSpPr/>
          <p:nvPr/>
        </p:nvGrpSpPr>
        <p:grpSpPr>
          <a:xfrm>
            <a:off x="3224343" y="352800"/>
            <a:ext cx="6102000" cy="6152400"/>
            <a:chOff x="3224343" y="352800"/>
            <a:chExt cx="6102000" cy="615240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11FF61AA-A6CA-FF03-ECA3-FCA199F07C0C}"/>
                </a:ext>
              </a:extLst>
            </p:cNvPr>
            <p:cNvSpPr/>
            <p:nvPr/>
          </p:nvSpPr>
          <p:spPr>
            <a:xfrm>
              <a:off x="3224343" y="352800"/>
              <a:ext cx="6102000" cy="6152400"/>
            </a:xfrm>
            <a:prstGeom prst="ellipse">
              <a:avLst/>
            </a:prstGeom>
            <a:gradFill>
              <a:gsLst>
                <a:gs pos="71000">
                  <a:schemeClr val="accent5">
                    <a:lumMod val="60000"/>
                    <a:lumOff val="40000"/>
                    <a:alpha val="0"/>
                  </a:schemeClr>
                </a:gs>
                <a:gs pos="9000">
                  <a:schemeClr val="accent5">
                    <a:lumMod val="40000"/>
                    <a:lumOff val="60000"/>
                    <a:alpha val="50000"/>
                  </a:schemeClr>
                </a:gs>
              </a:gsLst>
              <a:lin ang="5400000" scaled="1"/>
            </a:gra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 b="1" dirty="0">
                <a:latin typeface="Biome" panose="020B0502040204020203" pitchFamily="34" charset="0"/>
                <a:cs typeface="Biome" panose="020B0502040204020203" pitchFamily="34" charset="0"/>
              </a:endParaRPr>
            </a:p>
          </p:txBody>
        </p:sp>
        <p:pic>
          <p:nvPicPr>
            <p:cNvPr id="5" name="Gráfico 4" descr="Table">
              <a:extLst>
                <a:ext uri="{FF2B5EF4-FFF2-40B4-BE49-F238E27FC236}">
                  <a16:creationId xmlns:a16="http://schemas.microsoft.com/office/drawing/2014/main" id="{B4853473-1EA8-2191-3175-D63BB80E7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24943" y="1253934"/>
              <a:ext cx="1900800" cy="1900800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648D28E-BC9E-6EE2-2795-7367496CB216}"/>
                </a:ext>
              </a:extLst>
            </p:cNvPr>
            <p:cNvSpPr txBox="1"/>
            <p:nvPr/>
          </p:nvSpPr>
          <p:spPr>
            <a:xfrm>
              <a:off x="3577263" y="4055868"/>
              <a:ext cx="5396161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bg1"/>
                  </a:solidFill>
                  <a:latin typeface="Biome" panose="020B0502040204020203" pitchFamily="34" charset="0"/>
                  <a:cs typeface="Biome" panose="020B0502040204020203" pitchFamily="34" charset="0"/>
                </a:rPr>
                <a:t>Grade (Tabela) atual</a:t>
              </a:r>
            </a:p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0470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615DB-810D-450D-48AD-340926D7F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9E56ADF-E598-598A-FF38-71A5004E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33B3DEF-D900-40C3-81D5-CB2EDACA923C}"/>
              </a:ext>
            </a:extLst>
          </p:cNvPr>
          <p:cNvSpPr txBox="1">
            <a:spLocks/>
          </p:cNvSpPr>
          <p:nvPr/>
        </p:nvSpPr>
        <p:spPr>
          <a:xfrm>
            <a:off x="369163" y="1849175"/>
            <a:ext cx="11260585" cy="18185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8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978A8F0-C806-43A7-21D0-023CCA348D4E}"/>
              </a:ext>
            </a:extLst>
          </p:cNvPr>
          <p:cNvSpPr/>
          <p:nvPr/>
        </p:nvSpPr>
        <p:spPr>
          <a:xfrm>
            <a:off x="4114478" y="2086251"/>
            <a:ext cx="732729" cy="2479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8FB6A9A-373A-8F17-AE73-5ED0802E3F32}"/>
              </a:ext>
            </a:extLst>
          </p:cNvPr>
          <p:cNvSpPr/>
          <p:nvPr/>
        </p:nvSpPr>
        <p:spPr>
          <a:xfrm>
            <a:off x="11164827" y="5727576"/>
            <a:ext cx="837782" cy="2204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707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615DB-810D-450D-48AD-340926D7F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AF70C8-4F29-DB2F-4827-88C8C9AB3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33B3DEF-D900-40C3-81D5-CB2EDACA923C}"/>
              </a:ext>
            </a:extLst>
          </p:cNvPr>
          <p:cNvSpPr txBox="1">
            <a:spLocks/>
          </p:cNvSpPr>
          <p:nvPr/>
        </p:nvSpPr>
        <p:spPr>
          <a:xfrm>
            <a:off x="369163" y="1849175"/>
            <a:ext cx="11260585" cy="18185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8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978A8F0-C806-43A7-21D0-023CCA348D4E}"/>
              </a:ext>
            </a:extLst>
          </p:cNvPr>
          <p:cNvSpPr/>
          <p:nvPr/>
        </p:nvSpPr>
        <p:spPr>
          <a:xfrm>
            <a:off x="6271750" y="2050740"/>
            <a:ext cx="794874" cy="26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8FB6A9A-373A-8F17-AE73-5ED0802E3F32}"/>
              </a:ext>
            </a:extLst>
          </p:cNvPr>
          <p:cNvSpPr/>
          <p:nvPr/>
        </p:nvSpPr>
        <p:spPr>
          <a:xfrm>
            <a:off x="11297996" y="5647676"/>
            <a:ext cx="837782" cy="2204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314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2A5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647AC8-D948-D1C7-A959-7201C5749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22B9ED49-7C68-F2A0-275A-8FDF35C96F63}"/>
              </a:ext>
            </a:extLst>
          </p:cNvPr>
          <p:cNvGrpSpPr/>
          <p:nvPr/>
        </p:nvGrpSpPr>
        <p:grpSpPr>
          <a:xfrm>
            <a:off x="3045000" y="352800"/>
            <a:ext cx="6102000" cy="6152400"/>
            <a:chOff x="3045000" y="352800"/>
            <a:chExt cx="6102000" cy="615240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7786BC1B-FB8B-2989-C69A-61B5C7208D2D}"/>
                </a:ext>
              </a:extLst>
            </p:cNvPr>
            <p:cNvSpPr/>
            <p:nvPr/>
          </p:nvSpPr>
          <p:spPr>
            <a:xfrm>
              <a:off x="3045000" y="352800"/>
              <a:ext cx="6102000" cy="6152400"/>
            </a:xfrm>
            <a:prstGeom prst="ellipse">
              <a:avLst/>
            </a:prstGeom>
            <a:gradFill>
              <a:gsLst>
                <a:gs pos="71000">
                  <a:schemeClr val="accent5">
                    <a:lumMod val="60000"/>
                    <a:lumOff val="40000"/>
                    <a:alpha val="0"/>
                  </a:schemeClr>
                </a:gs>
                <a:gs pos="9000">
                  <a:schemeClr val="accent5">
                    <a:lumMod val="40000"/>
                    <a:lumOff val="60000"/>
                    <a:alpha val="50000"/>
                  </a:schemeClr>
                </a:gs>
              </a:gsLst>
              <a:lin ang="5400000" scaled="1"/>
            </a:gra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 b="1" dirty="0">
                <a:latin typeface="Biome" panose="020B0502040204020203" pitchFamily="34" charset="0"/>
                <a:cs typeface="Biome" panose="020B0502040204020203" pitchFamily="34" charset="0"/>
              </a:endParaRPr>
            </a:p>
          </p:txBody>
        </p:sp>
        <p:pic>
          <p:nvPicPr>
            <p:cNvPr id="5" name="Gráfico 4" descr="Lista com preenchimento sólido">
              <a:extLst>
                <a:ext uri="{FF2B5EF4-FFF2-40B4-BE49-F238E27FC236}">
                  <a16:creationId xmlns:a16="http://schemas.microsoft.com/office/drawing/2014/main" id="{A5DBF507-DEA6-A223-272D-66D4FFE9A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145600" y="1076120"/>
              <a:ext cx="1900800" cy="1900800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42ABBFF-B289-8611-538A-E09F56F2AD46}"/>
                </a:ext>
              </a:extLst>
            </p:cNvPr>
            <p:cNvSpPr txBox="1"/>
            <p:nvPr/>
          </p:nvSpPr>
          <p:spPr>
            <a:xfrm>
              <a:off x="4652752" y="3976881"/>
              <a:ext cx="2886496" cy="1723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bg1"/>
                  </a:solidFill>
                  <a:latin typeface="Biome" panose="020B0502040204020203" pitchFamily="34" charset="0"/>
                  <a:cs typeface="Biome" panose="020B0502040204020203" pitchFamily="34" charset="0"/>
                </a:rPr>
                <a:t>Proposta</a:t>
              </a:r>
              <a:br>
                <a:rPr lang="pt-BR" sz="4400" b="1" dirty="0">
                  <a:solidFill>
                    <a:schemeClr val="bg1"/>
                  </a:solidFill>
                  <a:latin typeface="Biome" panose="020B0502040204020203" pitchFamily="34" charset="0"/>
                  <a:cs typeface="Biome" panose="020B0502040204020203" pitchFamily="34" charset="0"/>
                </a:rPr>
              </a:br>
              <a:r>
                <a:rPr lang="pt-BR" sz="4400" b="1" dirty="0">
                  <a:solidFill>
                    <a:schemeClr val="bg1"/>
                  </a:solidFill>
                  <a:latin typeface="Biome" panose="020B0502040204020203" pitchFamily="34" charset="0"/>
                  <a:cs typeface="Biome" panose="020B0502040204020203" pitchFamily="34" charset="0"/>
                </a:rPr>
                <a:t>Governo</a:t>
              </a:r>
            </a:p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7922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3CB17-7837-D62E-A5A8-A26E4065E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C2166-14D3-9913-CAC3-8F0B8536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14490" cy="1325563"/>
          </a:xfrm>
        </p:spPr>
        <p:txBody>
          <a:bodyPr/>
          <a:lstStyle/>
          <a:p>
            <a:r>
              <a:rPr lang="pt-BR" dirty="0">
                <a:solidFill>
                  <a:srgbClr val="334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Proposta do governo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E0302A6-BC92-3C0B-F92B-B96A91BA3ED6}"/>
              </a:ext>
            </a:extLst>
          </p:cNvPr>
          <p:cNvSpPr txBox="1">
            <a:spLocks/>
          </p:cNvSpPr>
          <p:nvPr/>
        </p:nvSpPr>
        <p:spPr>
          <a:xfrm>
            <a:off x="321538" y="1887279"/>
            <a:ext cx="11260585" cy="185709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Reajuste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do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Adicional de Tecnologia da Informação e Governo Digital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 – ATIGD,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considerando o IPCA acumulado e projetados do período de 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janeiro de 2023 a dezembro de 2026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, nos prazos e valores indicados: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7EFBB60-D88C-2ECB-250B-C92C9C061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061016"/>
              </p:ext>
            </p:extLst>
          </p:nvPr>
        </p:nvGraphicFramePr>
        <p:xfrm>
          <a:off x="281961" y="3744377"/>
          <a:ext cx="8305770" cy="185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917">
                  <a:extLst>
                    <a:ext uri="{9D8B030D-6E8A-4147-A177-3AD203B41FA5}">
                      <a16:colId xmlns:a16="http://schemas.microsoft.com/office/drawing/2014/main" val="19639465"/>
                    </a:ext>
                  </a:extLst>
                </a:gridCol>
                <a:gridCol w="1249391">
                  <a:extLst>
                    <a:ext uri="{9D8B030D-6E8A-4147-A177-3AD203B41FA5}">
                      <a16:colId xmlns:a16="http://schemas.microsoft.com/office/drawing/2014/main" val="4168816745"/>
                    </a:ext>
                  </a:extLst>
                </a:gridCol>
                <a:gridCol w="1661154">
                  <a:extLst>
                    <a:ext uri="{9D8B030D-6E8A-4147-A177-3AD203B41FA5}">
                      <a16:colId xmlns:a16="http://schemas.microsoft.com/office/drawing/2014/main" val="2782826292"/>
                    </a:ext>
                  </a:extLst>
                </a:gridCol>
                <a:gridCol w="1661154">
                  <a:extLst>
                    <a:ext uri="{9D8B030D-6E8A-4147-A177-3AD203B41FA5}">
                      <a16:colId xmlns:a16="http://schemas.microsoft.com/office/drawing/2014/main" val="534106827"/>
                    </a:ext>
                  </a:extLst>
                </a:gridCol>
                <a:gridCol w="1661154">
                  <a:extLst>
                    <a:ext uri="{9D8B030D-6E8A-4147-A177-3AD203B41FA5}">
                      <a16:colId xmlns:a16="http://schemas.microsoft.com/office/drawing/2014/main" val="1843882255"/>
                    </a:ext>
                  </a:extLst>
                </a:gridCol>
              </a:tblGrid>
              <a:tr h="608509"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latin typeface="Biome" panose="020B0503030204020804" pitchFamily="34" charset="0"/>
                        <a:cs typeface="Biome" panose="020B05030302040208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Atual</a:t>
                      </a:r>
                      <a:endParaRPr lang="pt-BR" b="1" dirty="0">
                        <a:solidFill>
                          <a:schemeClr val="bg1"/>
                        </a:solidFill>
                        <a:latin typeface="Biome" panose="020B0503030204020804" pitchFamily="34" charset="0"/>
                        <a:cs typeface="Biome" panose="020B05030302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Junho</a:t>
                      </a:r>
                    </a:p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2024</a:t>
                      </a:r>
                      <a:endParaRPr lang="pt-BR" b="1" dirty="0">
                        <a:solidFill>
                          <a:schemeClr val="bg1"/>
                        </a:solidFill>
                        <a:latin typeface="Biome" panose="020B0503030204020804" pitchFamily="34" charset="0"/>
                        <a:cs typeface="Biome" panose="020B05030302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Junho</a:t>
                      </a:r>
                    </a:p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2025</a:t>
                      </a:r>
                      <a:endParaRPr lang="pt-BR" b="1" dirty="0">
                        <a:solidFill>
                          <a:schemeClr val="bg1"/>
                        </a:solidFill>
                        <a:latin typeface="Biome" panose="020B0503030204020804" pitchFamily="34" charset="0"/>
                        <a:cs typeface="Biome" panose="020B05030302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Junho</a:t>
                      </a:r>
                    </a:p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2026</a:t>
                      </a:r>
                      <a:endParaRPr lang="pt-BR" b="1" dirty="0">
                        <a:solidFill>
                          <a:schemeClr val="bg1"/>
                        </a:solidFill>
                        <a:latin typeface="Biome" panose="020B0503030204020804" pitchFamily="34" charset="0"/>
                        <a:cs typeface="Biome" panose="020B05030302040208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9905366"/>
                  </a:ext>
                </a:extLst>
              </a:tr>
              <a:tr h="608509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Nível superior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dk1"/>
                          </a:solidFill>
                          <a:latin typeface="Biome" panose="020B0503030204020804" pitchFamily="34" charset="0"/>
                          <a:ea typeface="+mn-ea"/>
                          <a:cs typeface="Biome" panose="020B0503030204020804" pitchFamily="34" charset="0"/>
                        </a:rPr>
                        <a:t>2.200,00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2.301,66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2.387,98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2.558,31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288184"/>
                  </a:ext>
                </a:extLst>
              </a:tr>
              <a:tr h="608509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Nível médio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dk1"/>
                          </a:solidFill>
                          <a:latin typeface="Biome" panose="020B0503030204020804" pitchFamily="34" charset="0"/>
                          <a:ea typeface="+mn-ea"/>
                          <a:cs typeface="Biome" panose="020B0503030204020804" pitchFamily="34" charset="0"/>
                        </a:rPr>
                        <a:t>1.300,00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1.360,07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1.411,08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1.511,73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734848"/>
                  </a:ext>
                </a:extLst>
              </a:tr>
            </a:tbl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BF2A5173-F2AA-D69B-A178-1BA1F7A3DFE8}"/>
              </a:ext>
            </a:extLst>
          </p:cNvPr>
          <p:cNvGrpSpPr/>
          <p:nvPr/>
        </p:nvGrpSpPr>
        <p:grpSpPr>
          <a:xfrm>
            <a:off x="2840854" y="5592597"/>
            <a:ext cx="4998130" cy="382075"/>
            <a:chOff x="3543669" y="4947654"/>
            <a:chExt cx="5452371" cy="534787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DE50389B-6D8B-FF19-254D-F14303B683FF}"/>
                </a:ext>
              </a:extLst>
            </p:cNvPr>
            <p:cNvCxnSpPr>
              <a:cxnSpLocks/>
            </p:cNvCxnSpPr>
            <p:nvPr/>
          </p:nvCxnSpPr>
          <p:spPr>
            <a:xfrm>
              <a:off x="3543669" y="5464037"/>
              <a:ext cx="545237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3E614290-AB74-FE11-35EE-7E9A3BEE8FC6}"/>
                </a:ext>
              </a:extLst>
            </p:cNvPr>
            <p:cNvCxnSpPr>
              <a:cxnSpLocks/>
            </p:cNvCxnSpPr>
            <p:nvPr/>
          </p:nvCxnSpPr>
          <p:spPr>
            <a:xfrm>
              <a:off x="3570950" y="4947654"/>
              <a:ext cx="0" cy="52526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216A6C2B-82F1-4BEC-A266-C1521ADE264A}"/>
                </a:ext>
              </a:extLst>
            </p:cNvPr>
            <p:cNvCxnSpPr>
              <a:cxnSpLocks/>
            </p:cNvCxnSpPr>
            <p:nvPr/>
          </p:nvCxnSpPr>
          <p:spPr>
            <a:xfrm>
              <a:off x="8968759" y="4957179"/>
              <a:ext cx="0" cy="52526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7939D98-16B2-3540-38C6-8322A0582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09869"/>
              </p:ext>
            </p:extLst>
          </p:nvPr>
        </p:nvGraphicFramePr>
        <p:xfrm>
          <a:off x="8587731" y="3743325"/>
          <a:ext cx="3429636" cy="185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918">
                  <a:extLst>
                    <a:ext uri="{9D8B030D-6E8A-4147-A177-3AD203B41FA5}">
                      <a16:colId xmlns:a16="http://schemas.microsoft.com/office/drawing/2014/main" val="3374821629"/>
                    </a:ext>
                  </a:extLst>
                </a:gridCol>
                <a:gridCol w="1676718">
                  <a:extLst>
                    <a:ext uri="{9D8B030D-6E8A-4147-A177-3AD203B41FA5}">
                      <a16:colId xmlns:a16="http://schemas.microsoft.com/office/drawing/2014/main" val="2862175574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Biome" panose="020B0503030204020804" pitchFamily="34" charset="0"/>
                          <a:ea typeface="+mn-ea"/>
                          <a:cs typeface="Biome" panose="020B0503030204020804" pitchFamily="34" charset="0"/>
                        </a:rPr>
                        <a:t>Variação</a:t>
                      </a:r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 (R$)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Variação (%)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967234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358,31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16,29</a:t>
                      </a:r>
                      <a:endParaRPr lang="pt-BR" b="1" dirty="0">
                        <a:latin typeface="Biome" panose="020B0503030204020804" pitchFamily="34" charset="0"/>
                        <a:cs typeface="Biome" panose="020B05030302040208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10875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211,73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16,29</a:t>
                      </a:r>
                      <a:endParaRPr lang="pt-BR" b="1" dirty="0">
                        <a:latin typeface="Biome" panose="020B0503030204020804" pitchFamily="34" charset="0"/>
                        <a:cs typeface="Biome" panose="020B05030302040208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640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034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11931</TotalTime>
  <Words>674</Words>
  <Application>Microsoft Office PowerPoint</Application>
  <PresentationFormat>Widescreen</PresentationFormat>
  <Paragraphs>201</Paragraphs>
  <Slides>38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6" baseType="lpstr">
      <vt:lpstr>Arial</vt:lpstr>
      <vt:lpstr>Biome</vt:lpstr>
      <vt:lpstr>Calibri</vt:lpstr>
      <vt:lpstr>Calibri Light</vt:lpstr>
      <vt:lpstr>Symbol</vt:lpstr>
      <vt:lpstr>Wingdings</vt:lpstr>
      <vt:lpstr>Office Theme</vt:lpstr>
      <vt:lpstr>Office Theme</vt:lpstr>
      <vt:lpstr>Apresentação do PowerPoint</vt:lpstr>
      <vt:lpstr>Apresentação do PowerPoint</vt:lpstr>
      <vt:lpstr>Distribuição por cargo</vt:lpstr>
      <vt:lpstr>Distribuição por categoria</vt:lpstr>
      <vt:lpstr>Apresentação do PowerPoint</vt:lpstr>
      <vt:lpstr>Apresentação do PowerPoint</vt:lpstr>
      <vt:lpstr>Apresentação do PowerPoint</vt:lpstr>
      <vt:lpstr>Apresentação do PowerPoint</vt:lpstr>
      <vt:lpstr>Proposta do governo</vt:lpstr>
      <vt:lpstr>Proposta do Governo</vt:lpstr>
      <vt:lpstr>Proposta do governo</vt:lpstr>
      <vt:lpstr>Proposta do governo</vt:lpstr>
      <vt:lpstr>Metodologia do cálculo do vencimento base (Nível Superior)</vt:lpstr>
      <vt:lpstr>Metodologia do cálculo do vencimento base (Nível Superior)</vt:lpstr>
      <vt:lpstr>Metodologia do cálculo do vencimento base (Nível Superior)</vt:lpstr>
      <vt:lpstr>Metodologia do cálculo do vencimento base (Nível Superior)</vt:lpstr>
      <vt:lpstr>Metodologia do cálculo do vencimento base (Nível Superior)</vt:lpstr>
      <vt:lpstr>Metodologia do cálculo do vencimento base (Nível Superior)</vt:lpstr>
      <vt:lpstr>Metodologia do cálculo do vencimento base (Nível Médio)</vt:lpstr>
      <vt:lpstr>Metodologia do cálculo do vencimento base (Nível Médio)</vt:lpstr>
      <vt:lpstr>Metodologia do cálculo do vencimento base (Nível Médio)</vt:lpstr>
      <vt:lpstr>Metodologia do cálculo do vencimento base (Nível Médio)</vt:lpstr>
      <vt:lpstr>Metodologia do cálculo do vencimento base (Nível Médio)</vt:lpstr>
      <vt:lpstr>Metodologia do cálculo do vencimento base (Nível Médio)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Distribuição por percentual de ganho</vt:lpstr>
      <vt:lpstr>Distribuição por percentual de ganho</vt:lpstr>
      <vt:lpstr>Distribuição por percentual de ganho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</dc:title>
  <dc:subject/>
  <dc:creator>luiz filgueiras</dc:creator>
  <dc:description/>
  <cp:lastModifiedBy>JOAO SOUSA</cp:lastModifiedBy>
  <cp:revision>420</cp:revision>
  <dcterms:created xsi:type="dcterms:W3CDTF">2023-04-11T13:33:19Z</dcterms:created>
  <dcterms:modified xsi:type="dcterms:W3CDTF">2024-04-02T12:39:22Z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HP Inc.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