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Fira Sans Medium"/>
      <p:regular r:id="rId28"/>
      <p:bold r:id="rId29"/>
      <p:italic r:id="rId30"/>
      <p:boldItalic r:id="rId31"/>
    </p:embeddedFont>
    <p:embeddedFont>
      <p:font typeface="Fira Sans SemiBold"/>
      <p:regular r:id="rId32"/>
      <p:bold r:id="rId33"/>
      <p:italic r:id="rId34"/>
      <p:boldItalic r:id="rId35"/>
    </p:embeddedFont>
    <p:embeddedFont>
      <p:font typeface="Fira Sans"/>
      <p:regular r:id="rId36"/>
      <p:bold r:id="rId37"/>
      <p:italic r:id="rId38"/>
      <p:boldItalic r:id="rId39"/>
    </p:embeddedFont>
    <p:embeddedFont>
      <p:font typeface="Fira Sans Light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FE87CF-82D2-43F3-A043-0B0A4B3FEEBB}">
  <a:tblStyle styleId="{FDFE87CF-82D2-43F3-A043-0B0A4B3FEEB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FDFC0A4-DB26-4A76-AA4F-7D51F742248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Light-regular.fntdata"/><Relationship Id="rId20" Type="http://schemas.openxmlformats.org/officeDocument/2006/relationships/slide" Target="slides/slide15.xml"/><Relationship Id="rId42" Type="http://schemas.openxmlformats.org/officeDocument/2006/relationships/font" Target="fonts/FiraSansLight-italic.fntdata"/><Relationship Id="rId41" Type="http://schemas.openxmlformats.org/officeDocument/2006/relationships/font" Target="fonts/FiraSansLight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FiraSansLight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FiraSansMedium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Medium-boldItalic.fntdata"/><Relationship Id="rId30" Type="http://schemas.openxmlformats.org/officeDocument/2006/relationships/font" Target="fonts/FiraSansMedium-italic.fntdata"/><Relationship Id="rId11" Type="http://schemas.openxmlformats.org/officeDocument/2006/relationships/slide" Target="slides/slide6.xml"/><Relationship Id="rId33" Type="http://schemas.openxmlformats.org/officeDocument/2006/relationships/font" Target="fonts/FiraSansSemiBold-bold.fntdata"/><Relationship Id="rId10" Type="http://schemas.openxmlformats.org/officeDocument/2006/relationships/slide" Target="slides/slide5.xml"/><Relationship Id="rId32" Type="http://schemas.openxmlformats.org/officeDocument/2006/relationships/font" Target="fonts/FiraSansSemiBold-regular.fntdata"/><Relationship Id="rId13" Type="http://schemas.openxmlformats.org/officeDocument/2006/relationships/slide" Target="slides/slide8.xml"/><Relationship Id="rId35" Type="http://schemas.openxmlformats.org/officeDocument/2006/relationships/font" Target="fonts/FiraSansSemiBold-boldItalic.fntdata"/><Relationship Id="rId12" Type="http://schemas.openxmlformats.org/officeDocument/2006/relationships/slide" Target="slides/slide7.xml"/><Relationship Id="rId34" Type="http://schemas.openxmlformats.org/officeDocument/2006/relationships/font" Target="fonts/FiraSansSemiBold-italic.fntdata"/><Relationship Id="rId15" Type="http://schemas.openxmlformats.org/officeDocument/2006/relationships/slide" Target="slides/slide10.xml"/><Relationship Id="rId37" Type="http://schemas.openxmlformats.org/officeDocument/2006/relationships/font" Target="fonts/FiraSans-bold.fntdata"/><Relationship Id="rId14" Type="http://schemas.openxmlformats.org/officeDocument/2006/relationships/slide" Target="slides/slide9.xml"/><Relationship Id="rId36" Type="http://schemas.openxmlformats.org/officeDocument/2006/relationships/font" Target="fonts/FiraSans-regular.fntdata"/><Relationship Id="rId17" Type="http://schemas.openxmlformats.org/officeDocument/2006/relationships/slide" Target="slides/slide12.xml"/><Relationship Id="rId39" Type="http://schemas.openxmlformats.org/officeDocument/2006/relationships/font" Target="fonts/Fira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Fira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43f7fd2e5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243f7fd2e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c2ce905c2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fc2ce905c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839d30db8f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839d30db8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839d30db8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839d30db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839d30db8f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839d30db8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43f7fd2e5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243f7fd2e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43f7fd2e5_0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243f7fd2e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243f7fd2e5_0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243f7fd2e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d312ccd513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d312ccd51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011bddfd16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011bddfd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6a7569906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e6a756990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312ccd513_0_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d312ccd51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e6bdda862d_0_2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e6bdda862d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53f81b1165_0_1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53f81b11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6bdda862d_0_5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e6bdda862d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43f7fd2e5_0_1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243f7fd2e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43f7fd2e5_0_1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43f7fd2e5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05bdfe6bb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805bdfe6b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05bdfe6bb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805bdfe6b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312ccd513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d312ccd51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cbaba60c2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fcbaba60c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dk1"/>
            </a:gs>
          </a:gsLst>
          <a:lin ang="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45725" y="0"/>
            <a:ext cx="4406366" cy="5143500"/>
          </a:xfrm>
          <a:custGeom>
            <a:rect b="b" l="l" r="r" t="t"/>
            <a:pathLst>
              <a:path extrusionOk="0" h="6858000" w="6228079">
                <a:moveTo>
                  <a:pt x="0" y="0"/>
                </a:moveTo>
                <a:cubicBezTo>
                  <a:pt x="1192022" y="1180275"/>
                  <a:pt x="1930400" y="2817749"/>
                  <a:pt x="1930400" y="4627690"/>
                </a:cubicBezTo>
                <a:cubicBezTo>
                  <a:pt x="1931225" y="5388331"/>
                  <a:pt x="1798574" y="6143219"/>
                  <a:pt x="1538478" y="6858000"/>
                </a:cubicBezTo>
                <a:lnTo>
                  <a:pt x="6228080" y="6858000"/>
                </a:lnTo>
                <a:lnTo>
                  <a:pt x="622808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907910" y="0"/>
            <a:ext cx="4243868" cy="5143500"/>
          </a:xfrm>
          <a:custGeom>
            <a:rect b="b" l="l" r="r" t="t"/>
            <a:pathLst>
              <a:path extrusionOk="0" h="6858000" w="5998400">
                <a:moveTo>
                  <a:pt x="2752407" y="0"/>
                </a:moveTo>
                <a:cubicBezTo>
                  <a:pt x="2856294" y="466997"/>
                  <a:pt x="2908554" y="943991"/>
                  <a:pt x="2908300" y="1422400"/>
                </a:cubicBezTo>
                <a:cubicBezTo>
                  <a:pt x="2908300" y="3686239"/>
                  <a:pt x="1753171" y="5680139"/>
                  <a:pt x="0" y="6847206"/>
                </a:cubicBezTo>
                <a:lnTo>
                  <a:pt x="0" y="6858000"/>
                </a:lnTo>
                <a:lnTo>
                  <a:pt x="5998401" y="6858000"/>
                </a:lnTo>
                <a:lnTo>
                  <a:pt x="5998401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451122" y="0"/>
            <a:ext cx="2697686" cy="3605879"/>
          </a:xfrm>
          <a:custGeom>
            <a:rect b="b" l="l" r="r" t="t"/>
            <a:pathLst>
              <a:path extrusionOk="0" h="4807839" w="3812984">
                <a:moveTo>
                  <a:pt x="3812984" y="4807839"/>
                </a:moveTo>
                <a:lnTo>
                  <a:pt x="3812984" y="0"/>
                </a:lnTo>
                <a:lnTo>
                  <a:pt x="0" y="0"/>
                </a:lnTo>
                <a:cubicBezTo>
                  <a:pt x="1961959" y="853313"/>
                  <a:pt x="3421634" y="2644648"/>
                  <a:pt x="3812984" y="4807839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779100" y="1991825"/>
            <a:ext cx="5577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">
    <p:bg>
      <p:bgPr>
        <a:gradFill>
          <a:gsLst>
            <a:gs pos="0">
              <a:schemeClr val="accent2"/>
            </a:gs>
            <a:gs pos="72000">
              <a:schemeClr val="accent3"/>
            </a:gs>
            <a:gs pos="100000">
              <a:schemeClr val="accent3"/>
            </a:gs>
          </a:gsLst>
          <a:lin ang="5400700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 rot="10800000">
            <a:off x="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/>
          <p:nvPr/>
        </p:nvSpPr>
        <p:spPr>
          <a:xfrm rot="10800000">
            <a:off x="7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 rot="10800000">
            <a:off x="9" y="3749421"/>
            <a:ext cx="1378553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4"/>
            </a:gs>
            <a:gs pos="100000">
              <a:schemeClr val="accent2"/>
            </a:gs>
          </a:gsLst>
          <a:lin ang="0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745725" y="0"/>
            <a:ext cx="4406366" cy="5143500"/>
          </a:xfrm>
          <a:custGeom>
            <a:rect b="b" l="l" r="r" t="t"/>
            <a:pathLst>
              <a:path extrusionOk="0" h="6858000" w="6228079">
                <a:moveTo>
                  <a:pt x="0" y="0"/>
                </a:moveTo>
                <a:cubicBezTo>
                  <a:pt x="1192022" y="1180275"/>
                  <a:pt x="1930400" y="2817749"/>
                  <a:pt x="1930400" y="4627690"/>
                </a:cubicBezTo>
                <a:cubicBezTo>
                  <a:pt x="1931225" y="5388331"/>
                  <a:pt x="1798574" y="6143219"/>
                  <a:pt x="1538478" y="6858000"/>
                </a:cubicBezTo>
                <a:lnTo>
                  <a:pt x="6228080" y="6858000"/>
                </a:lnTo>
                <a:lnTo>
                  <a:pt x="622808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4907910" y="0"/>
            <a:ext cx="4243868" cy="5143500"/>
          </a:xfrm>
          <a:custGeom>
            <a:rect b="b" l="l" r="r" t="t"/>
            <a:pathLst>
              <a:path extrusionOk="0" h="6858000" w="5998400">
                <a:moveTo>
                  <a:pt x="2752407" y="0"/>
                </a:moveTo>
                <a:cubicBezTo>
                  <a:pt x="2856294" y="466997"/>
                  <a:pt x="2908554" y="943991"/>
                  <a:pt x="2908300" y="1422400"/>
                </a:cubicBezTo>
                <a:cubicBezTo>
                  <a:pt x="2908300" y="3686239"/>
                  <a:pt x="1753171" y="5680139"/>
                  <a:pt x="0" y="6847206"/>
                </a:cubicBezTo>
                <a:lnTo>
                  <a:pt x="0" y="6858000"/>
                </a:lnTo>
                <a:lnTo>
                  <a:pt x="5998401" y="6858000"/>
                </a:lnTo>
                <a:lnTo>
                  <a:pt x="5998401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6451122" y="0"/>
            <a:ext cx="2697686" cy="3605879"/>
          </a:xfrm>
          <a:custGeom>
            <a:rect b="b" l="l" r="r" t="t"/>
            <a:pathLst>
              <a:path extrusionOk="0" h="4807839" w="3812984">
                <a:moveTo>
                  <a:pt x="3812984" y="4807839"/>
                </a:moveTo>
                <a:lnTo>
                  <a:pt x="3812984" y="0"/>
                </a:lnTo>
                <a:lnTo>
                  <a:pt x="0" y="0"/>
                </a:lnTo>
                <a:cubicBezTo>
                  <a:pt x="1961959" y="853313"/>
                  <a:pt x="3421634" y="2644648"/>
                  <a:pt x="3812984" y="4807839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779100" y="1984688"/>
            <a:ext cx="5040600" cy="63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779100" y="2713913"/>
            <a:ext cx="50406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777400" y="2161800"/>
            <a:ext cx="55893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406400" lvl="1" marL="9144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-406400" lvl="2" marL="13716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-406400" lvl="3" marL="18288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-406400" lvl="4" marL="22860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-406400" lvl="5" marL="27432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-406400" lvl="6" marL="32004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-406400" lvl="7" marL="36576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-406400" lvl="8" marL="4114800" rtl="0" algn="ctr">
              <a:spcBef>
                <a:spcPts val="800"/>
              </a:spcBef>
              <a:spcAft>
                <a:spcPts val="80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/>
        </p:txBody>
      </p:sp>
      <p:sp>
        <p:nvSpPr>
          <p:cNvPr id="22" name="Google Shape;22;p4"/>
          <p:cNvSpPr txBox="1"/>
          <p:nvPr/>
        </p:nvSpPr>
        <p:spPr>
          <a:xfrm>
            <a:off x="3593400" y="2862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sz="96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 rot="10800000">
            <a:off x="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 rot="10800000">
            <a:off x="7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 rot="10800000">
            <a:off x="9" y="3749421"/>
            <a:ext cx="1378553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779100" y="1492425"/>
            <a:ext cx="3252900" cy="29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488203" y="1492425"/>
            <a:ext cx="3252900" cy="29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779100" y="1492425"/>
            <a:ext cx="2168700" cy="296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3175738" y="1492425"/>
            <a:ext cx="2168700" cy="296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5572375" y="1492425"/>
            <a:ext cx="2168700" cy="296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779100" y="4406300"/>
            <a:ext cx="6477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/>
          <p:nvPr/>
        </p:nvSpPr>
        <p:spPr>
          <a:xfrm rot="10800000">
            <a:off x="9" y="3749421"/>
            <a:ext cx="1378553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4.jpg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8.jpg"/><Relationship Id="rId5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0.jp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21.jpg"/><Relationship Id="rId8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23.png"/><Relationship Id="rId7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0775" y="4402150"/>
            <a:ext cx="220027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2" title="marca-sindpd-privada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955" y="856252"/>
            <a:ext cx="4582651" cy="323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ctrTitle"/>
          </p:nvPr>
        </p:nvSpPr>
        <p:spPr>
          <a:xfrm>
            <a:off x="661725" y="2289500"/>
            <a:ext cx="5128500" cy="63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Propostas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de reajustes A e B</a:t>
            </a:r>
            <a:endParaRPr sz="4300"/>
          </a:p>
        </p:txBody>
      </p:sp>
      <p:sp>
        <p:nvSpPr>
          <p:cNvPr id="182" name="Google Shape;182;p21"/>
          <p:cNvSpPr/>
          <p:nvPr/>
        </p:nvSpPr>
        <p:spPr>
          <a:xfrm>
            <a:off x="7122535" y="2705024"/>
            <a:ext cx="1639458" cy="24263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lin ang="5400700" scaled="0"/>
                </a:gradFill>
                <a:latin typeface="Fira Sans;600"/>
              </a:rPr>
              <a:t>3</a:t>
            </a:r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 title="marca-sindpd-privada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3148275" y="1800800"/>
            <a:ext cx="2962800" cy="12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51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5</a:t>
            </a:r>
            <a:r>
              <a:rPr b="1" lang="en" sz="51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,3%</a:t>
            </a:r>
            <a:endParaRPr b="1" sz="5100">
              <a:solidFill>
                <a:srgbClr val="FF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0" name="Google Shape;190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 txBox="1"/>
          <p:nvPr>
            <p:ph type="title"/>
          </p:nvPr>
        </p:nvSpPr>
        <p:spPr>
          <a:xfrm>
            <a:off x="2226900" y="378800"/>
            <a:ext cx="44205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PROPOSTA PATRONAL A</a:t>
            </a:r>
            <a:endParaRPr/>
          </a:p>
        </p:txBody>
      </p:sp>
      <p:pic>
        <p:nvPicPr>
          <p:cNvPr id="193" name="Google Shape;19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575" y="1753600"/>
            <a:ext cx="1332725" cy="1332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2"/>
          <p:cNvGraphicFramePr/>
          <p:nvPr/>
        </p:nvGraphicFramePr>
        <p:xfrm>
          <a:off x="2434088" y="293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{FDFE87CF-82D2-43F3-A043-0B0A4B3FEEBB}</a:tableStyleId>
              </a:tblPr>
              <a:tblGrid>
                <a:gridCol w="1146450"/>
                <a:gridCol w="1452200"/>
                <a:gridCol w="1146450"/>
                <a:gridCol w="1452200"/>
              </a:tblGrid>
              <a:tr h="547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INPC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GANHO REAL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IPCA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GANHO REAL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784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b="1"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,05%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+ 0,25%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b="1"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,13%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+ 0,17%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  <p:pic>
        <p:nvPicPr>
          <p:cNvPr id="195" name="Google Shape;195;p22" title="marca-sindpd-privada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1" name="Google Shape;20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 txBox="1"/>
          <p:nvPr>
            <p:ph type="title"/>
          </p:nvPr>
        </p:nvSpPr>
        <p:spPr>
          <a:xfrm>
            <a:off x="2226900" y="378800"/>
            <a:ext cx="44205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PROPOSTA PATRONAL A</a:t>
            </a:r>
            <a:endParaRPr/>
          </a:p>
        </p:txBody>
      </p:sp>
      <p:pic>
        <p:nvPicPr>
          <p:cNvPr id="203" name="Google Shape;203;p23" title="marca-sindpd-privada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5861" y="1062855"/>
            <a:ext cx="5767550" cy="32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>
            <p:ph idx="1" type="body"/>
          </p:nvPr>
        </p:nvSpPr>
        <p:spPr>
          <a:xfrm>
            <a:off x="2148350" y="1817713"/>
            <a:ext cx="5928000" cy="12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510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5,13% + R$ 40,00</a:t>
            </a:r>
            <a:endParaRPr b="1" sz="5100">
              <a:solidFill>
                <a:srgbClr val="FF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0" name="Google Shape;210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>
            <p:ph type="title"/>
          </p:nvPr>
        </p:nvSpPr>
        <p:spPr>
          <a:xfrm>
            <a:off x="2226900" y="378800"/>
            <a:ext cx="44205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PROPOSTA PATRONAL B</a:t>
            </a:r>
            <a:endParaRPr/>
          </a:p>
        </p:txBody>
      </p:sp>
      <p:pic>
        <p:nvPicPr>
          <p:cNvPr id="213" name="Google Shape;21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575" y="1753600"/>
            <a:ext cx="1332725" cy="1332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4" name="Google Shape;214;p24"/>
          <p:cNvGraphicFramePr/>
          <p:nvPr/>
        </p:nvGraphicFramePr>
        <p:xfrm>
          <a:off x="2434088" y="293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{FDFE87CF-82D2-43F3-A043-0B0A4B3FEEBB}</a:tableStyleId>
              </a:tblPr>
              <a:tblGrid>
                <a:gridCol w="1146450"/>
                <a:gridCol w="1452200"/>
                <a:gridCol w="1146450"/>
                <a:gridCol w="1452200"/>
              </a:tblGrid>
              <a:tr h="547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INPC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GANHO REAL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IPCA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GANHO REAL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784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5,05%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+ 0,08%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5,13%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 b="1"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  <p:pic>
        <p:nvPicPr>
          <p:cNvPr id="215" name="Google Shape;215;p24" title="marca-sindpd-privada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1" name="Google Shape;2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>
            <p:ph type="title"/>
          </p:nvPr>
        </p:nvSpPr>
        <p:spPr>
          <a:xfrm>
            <a:off x="2226900" y="378800"/>
            <a:ext cx="44205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PROPOSTA PATRONAL B</a:t>
            </a:r>
            <a:endParaRPr/>
          </a:p>
        </p:txBody>
      </p:sp>
      <p:pic>
        <p:nvPicPr>
          <p:cNvPr id="223" name="Google Shape;223;p25" title="marca-sindpd-privada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0743" y="1062855"/>
            <a:ext cx="6168300" cy="316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/>
          <p:nvPr>
            <p:ph type="title"/>
          </p:nvPr>
        </p:nvSpPr>
        <p:spPr>
          <a:xfrm>
            <a:off x="2226900" y="378800"/>
            <a:ext cx="4658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VALORES REAJUSTADOS</a:t>
            </a:r>
            <a:endParaRPr/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25" y="1487300"/>
            <a:ext cx="1433750" cy="14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/>
          <p:nvPr/>
        </p:nvSpPr>
        <p:spPr>
          <a:xfrm>
            <a:off x="2330125" y="1830800"/>
            <a:ext cx="54294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R$ 37,00 para R$ 39,00</a:t>
            </a:r>
            <a:endParaRPr b="1" sz="3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34" name="Google Shape;234;p26" title="marca-sindpd-privada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/>
          <p:nvPr/>
        </p:nvSpPr>
        <p:spPr>
          <a:xfrm>
            <a:off x="1807750" y="1139000"/>
            <a:ext cx="6298500" cy="1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Valor mínimo: R$ 235,00 para R$ 247,00</a:t>
            </a:r>
            <a:endParaRPr sz="20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pic>
        <p:nvPicPr>
          <p:cNvPr id="242" name="Google Shape;2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675" y="1970175"/>
            <a:ext cx="1115924" cy="111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/>
          <p:cNvSpPr txBox="1"/>
          <p:nvPr>
            <p:ph type="title"/>
          </p:nvPr>
        </p:nvSpPr>
        <p:spPr>
          <a:xfrm>
            <a:off x="2226900" y="378800"/>
            <a:ext cx="4658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VALORES REAJUSTADOS</a:t>
            </a:r>
            <a:endParaRPr/>
          </a:p>
        </p:txBody>
      </p:sp>
      <p:graphicFrame>
        <p:nvGraphicFramePr>
          <p:cNvPr id="244" name="Google Shape;244;p27"/>
          <p:cNvGraphicFramePr/>
          <p:nvPr/>
        </p:nvGraphicFramePr>
        <p:xfrm>
          <a:off x="2375250" y="276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{6FDFC0A4-DB26-4A76-AA4F-7D51F7422484}</a:tableStyleId>
              </a:tblPr>
              <a:tblGrid>
                <a:gridCol w="2812300"/>
                <a:gridCol w="19510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FAIXA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% EMPRESA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Até R$ 247,00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100%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De R$ 247,01 até R$ 324,00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80%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Acima de R$ 324,00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50%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45" name="Google Shape;245;p27" title="marca-sindpd-privada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1" name="Google Shape;2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00" y="1817775"/>
            <a:ext cx="1113725" cy="11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 txBox="1"/>
          <p:nvPr>
            <p:ph type="title"/>
          </p:nvPr>
        </p:nvSpPr>
        <p:spPr>
          <a:xfrm>
            <a:off x="2226900" y="378800"/>
            <a:ext cx="4658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VALORES REAJUSTADOS</a:t>
            </a:r>
            <a:endParaRPr/>
          </a:p>
        </p:txBody>
      </p:sp>
      <p:graphicFrame>
        <p:nvGraphicFramePr>
          <p:cNvPr id="254" name="Google Shape;254;p28"/>
          <p:cNvGraphicFramePr/>
          <p:nvPr/>
        </p:nvGraphicFramePr>
        <p:xfrm>
          <a:off x="1984225" y="100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{6FDFC0A4-DB26-4A76-AA4F-7D51F7422484}</a:tableStyleId>
              </a:tblPr>
              <a:tblGrid>
                <a:gridCol w="2509525"/>
                <a:gridCol w="2509525"/>
              </a:tblGrid>
              <a:tr h="49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Piso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Valor (</a:t>
                      </a: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R$)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  <a:tr h="49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a) </a:t>
                      </a: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Contínuos e …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1.602,00*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  <a:tr h="49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b) Administrativo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1.602,00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  <a:tr h="49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c) Digitadores e …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1.918,00</a:t>
                      </a: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 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  <a:tr h="49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d) Técnicos e …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2.067,00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  <a:tr h="49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e) Programadores e …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2.535,00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  <a:tr h="49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f) Analistas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3.290,00</a:t>
                      </a:r>
                      <a:endParaRPr sz="17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5" name="Google Shape;255;p28"/>
          <p:cNvSpPr txBox="1"/>
          <p:nvPr/>
        </p:nvSpPr>
        <p:spPr>
          <a:xfrm>
            <a:off x="1181100" y="4500825"/>
            <a:ext cx="6489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* Garantia de que, em janeiro/2026, o piso A será 0,2% acima do SM e o B será 0,4% acima do SM</a:t>
            </a:r>
            <a:endParaRPr sz="26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pic>
        <p:nvPicPr>
          <p:cNvPr id="256" name="Google Shape;256;p28" title="marca-sindpd-privada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2" name="Google Shape;2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9"/>
          <p:cNvSpPr txBox="1"/>
          <p:nvPr>
            <p:ph type="title"/>
          </p:nvPr>
        </p:nvSpPr>
        <p:spPr>
          <a:xfrm>
            <a:off x="2226900" y="378800"/>
            <a:ext cx="4658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VALORES REAJUSTADOS</a:t>
            </a:r>
            <a:endParaRPr/>
          </a:p>
        </p:txBody>
      </p:sp>
      <p:graphicFrame>
        <p:nvGraphicFramePr>
          <p:cNvPr id="264" name="Google Shape;264;p29"/>
          <p:cNvGraphicFramePr/>
          <p:nvPr/>
        </p:nvGraphicFramePr>
        <p:xfrm>
          <a:off x="1807750" y="119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{6FDFC0A4-DB26-4A76-AA4F-7D51F7422484}</a:tableStyleId>
              </a:tblPr>
              <a:tblGrid>
                <a:gridCol w="2734175"/>
                <a:gridCol w="2734175"/>
              </a:tblGrid>
              <a:tr h="671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Adicional de Tempo de Serviço</a:t>
                      </a:r>
                      <a:endParaRPr sz="20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R$ 77,00</a:t>
                      </a:r>
                      <a:endParaRPr sz="20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  <a:tr h="671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Auxílio Creche</a:t>
                      </a:r>
                      <a:endParaRPr sz="20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R$ 347,00</a:t>
                      </a:r>
                      <a:endParaRPr sz="20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  <a:tr h="671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Auxílio Lente</a:t>
                      </a:r>
                      <a:endParaRPr sz="20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R$ 225,00</a:t>
                      </a:r>
                      <a:endParaRPr sz="20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  <a:tr h="64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Auxílio Funeral</a:t>
                      </a:r>
                      <a:endParaRPr sz="20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R$ 966,00</a:t>
                      </a:r>
                      <a:endParaRPr sz="20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  <a:tr h="64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Homologação das Rescisões Contratuais</a:t>
                      </a:r>
                      <a:endParaRPr sz="20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accent1"/>
                          </a:solidFill>
                          <a:latin typeface="Fira Sans SemiBold"/>
                          <a:ea typeface="Fira Sans SemiBold"/>
                          <a:cs typeface="Fira Sans SemiBold"/>
                          <a:sym typeface="Fira Sans SemiBold"/>
                        </a:rPr>
                        <a:t>R$ 6.209,00</a:t>
                      </a:r>
                      <a:endParaRPr sz="2000">
                        <a:solidFill>
                          <a:schemeClr val="accent1"/>
                        </a:solidFill>
                        <a:latin typeface="Fira Sans SemiBold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65" name="Google Shape;265;p29" title="marca-sindpd-privada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1" name="Google Shape;2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6025" y="1022675"/>
            <a:ext cx="745299" cy="5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9888" y="1683575"/>
            <a:ext cx="657575" cy="6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0"/>
          <p:cNvSpPr txBox="1"/>
          <p:nvPr/>
        </p:nvSpPr>
        <p:spPr>
          <a:xfrm>
            <a:off x="4587050" y="1022675"/>
            <a:ext cx="1804800" cy="3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R$ 77,00</a:t>
            </a:r>
            <a:endParaRPr sz="23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R$ 347,00</a:t>
            </a:r>
            <a:endParaRPr sz="23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R$ 225,00</a:t>
            </a:r>
            <a:endParaRPr sz="23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R$ 967,00</a:t>
            </a:r>
            <a:endParaRPr sz="23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R$ 6.215,00</a:t>
            </a:r>
            <a:endParaRPr sz="23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275" name="Google Shape;275;p30"/>
          <p:cNvSpPr txBox="1"/>
          <p:nvPr>
            <p:ph type="title"/>
          </p:nvPr>
        </p:nvSpPr>
        <p:spPr>
          <a:xfrm>
            <a:off x="2226900" y="378800"/>
            <a:ext cx="4658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VALORES REAJUSTADOS</a:t>
            </a:r>
            <a:endParaRPr/>
          </a:p>
        </p:txBody>
      </p:sp>
      <p:pic>
        <p:nvPicPr>
          <p:cNvPr id="276" name="Google Shape;27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4250" y="2445575"/>
            <a:ext cx="657575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81128" y="3044631"/>
            <a:ext cx="745300" cy="74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33675" y="3850850"/>
            <a:ext cx="548700" cy="54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30"/>
          <p:cNvCxnSpPr/>
          <p:nvPr/>
        </p:nvCxnSpPr>
        <p:spPr>
          <a:xfrm flipH="1" rot="10800000">
            <a:off x="3385875" y="1281375"/>
            <a:ext cx="1080000" cy="38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0" name="Google Shape;280;p30"/>
          <p:cNvCxnSpPr/>
          <p:nvPr/>
        </p:nvCxnSpPr>
        <p:spPr>
          <a:xfrm flipH="1" rot="10800000">
            <a:off x="3385875" y="1967175"/>
            <a:ext cx="1080000" cy="38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1" name="Google Shape;281;p30"/>
          <p:cNvCxnSpPr/>
          <p:nvPr/>
        </p:nvCxnSpPr>
        <p:spPr>
          <a:xfrm flipH="1" rot="10800000">
            <a:off x="3385875" y="2729175"/>
            <a:ext cx="1080000" cy="38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2" name="Google Shape;282;p30"/>
          <p:cNvCxnSpPr/>
          <p:nvPr/>
        </p:nvCxnSpPr>
        <p:spPr>
          <a:xfrm flipH="1" rot="10800000">
            <a:off x="3385875" y="3414975"/>
            <a:ext cx="1080000" cy="38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3" name="Google Shape;283;p30"/>
          <p:cNvCxnSpPr/>
          <p:nvPr/>
        </p:nvCxnSpPr>
        <p:spPr>
          <a:xfrm flipH="1" rot="10800000">
            <a:off x="3385875" y="4100775"/>
            <a:ext cx="1080000" cy="38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4" name="Google Shape;284;p30" title="marca-sindpd-privadas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995650" y="1062800"/>
            <a:ext cx="4748400" cy="15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Avanços até 25/09</a:t>
            </a:r>
            <a:endParaRPr sz="4100"/>
          </a:p>
        </p:txBody>
      </p:sp>
      <p:sp>
        <p:nvSpPr>
          <p:cNvPr id="91" name="Google Shape;91;p13"/>
          <p:cNvSpPr/>
          <p:nvPr/>
        </p:nvSpPr>
        <p:spPr>
          <a:xfrm>
            <a:off x="7062378" y="2810300"/>
            <a:ext cx="1204570" cy="232629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lin ang="5400700" scaled="0"/>
                </a:gradFill>
                <a:latin typeface="Fira Sans;600"/>
              </a:rPr>
              <a:t>1</a:t>
            </a:r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title="marca-sindpd-privada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0" name="Google Shape;2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1"/>
          <p:cNvSpPr txBox="1"/>
          <p:nvPr>
            <p:ph type="title"/>
          </p:nvPr>
        </p:nvSpPr>
        <p:spPr>
          <a:xfrm>
            <a:off x="2226900" y="378800"/>
            <a:ext cx="4658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MULTA E CONTRIBUIÇÕES</a:t>
            </a:r>
            <a:endParaRPr/>
          </a:p>
        </p:txBody>
      </p:sp>
      <p:pic>
        <p:nvPicPr>
          <p:cNvPr id="292" name="Google Shape;29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00" y="13085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1"/>
          <p:cNvSpPr txBox="1"/>
          <p:nvPr/>
        </p:nvSpPr>
        <p:spPr>
          <a:xfrm>
            <a:off x="1693450" y="1350550"/>
            <a:ext cx="60648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Contribuição Assistencial única de 1% do salário de outubro</a:t>
            </a:r>
            <a:endParaRPr sz="32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pic>
        <p:nvPicPr>
          <p:cNvPr id="294" name="Google Shape;29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100" y="154505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900" y="27563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1"/>
          <p:cNvSpPr txBox="1"/>
          <p:nvPr/>
        </p:nvSpPr>
        <p:spPr>
          <a:xfrm>
            <a:off x="1693450" y="2874550"/>
            <a:ext cx="60648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Multa de R$ 69,00 por infração</a:t>
            </a:r>
            <a:endParaRPr sz="32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pic>
        <p:nvPicPr>
          <p:cNvPr id="297" name="Google Shape;29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0900" y="284045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1" title="marca-sindpd-privada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/>
          <p:nvPr>
            <p:ph idx="1" type="body"/>
          </p:nvPr>
        </p:nvSpPr>
        <p:spPr>
          <a:xfrm>
            <a:off x="1236300" y="1568625"/>
            <a:ext cx="6962100" cy="196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Data-base: 1º de setembro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Vigência de 1 ano (2025/2026)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04" name="Google Shape;304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" name="Google Shape;3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00" y="1295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00" y="284962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2"/>
          <p:cNvSpPr txBox="1"/>
          <p:nvPr>
            <p:ph type="title"/>
          </p:nvPr>
        </p:nvSpPr>
        <p:spPr>
          <a:xfrm>
            <a:off x="2226900" y="378800"/>
            <a:ext cx="4658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BASE E VIGÊNCIA</a:t>
            </a:r>
            <a:endParaRPr/>
          </a:p>
        </p:txBody>
      </p:sp>
      <p:pic>
        <p:nvPicPr>
          <p:cNvPr id="309" name="Google Shape;309;p32" title="marca-sindpd-privad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"/>
          <p:cNvSpPr txBox="1"/>
          <p:nvPr>
            <p:ph type="ctrTitle"/>
          </p:nvPr>
        </p:nvSpPr>
        <p:spPr>
          <a:xfrm>
            <a:off x="779100" y="1984688"/>
            <a:ext cx="5040600" cy="63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OBRIGADO!</a:t>
            </a:r>
            <a:endParaRPr sz="3900"/>
          </a:p>
        </p:txBody>
      </p:sp>
      <p:pic>
        <p:nvPicPr>
          <p:cNvPr id="315" name="Google Shape;3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3" title="marca-sindpd-privada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83950" y="1443800"/>
            <a:ext cx="5369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Obrigatória para empresas que integram grupos econômicos nos quais outra subsidiária pratique PLR, quando a matriz for de outro estado.</a:t>
            </a:r>
            <a:endParaRPr sz="27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01" name="Google Shape;101;p14"/>
          <p:cNvSpPr txBox="1"/>
          <p:nvPr>
            <p:ph type="title"/>
          </p:nvPr>
        </p:nvSpPr>
        <p:spPr>
          <a:xfrm>
            <a:off x="2226900" y="378800"/>
            <a:ext cx="4214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PROPOSTA PATRONAL</a:t>
            </a: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3060" y="222885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title="marca-sindpd-privada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761" y="2080026"/>
            <a:ext cx="1288292" cy="98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1883950" y="1155042"/>
            <a:ext cx="5369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Obrigatoriedade no pagamento de pedágio quando </a:t>
            </a:r>
            <a:r>
              <a:rPr lang="en" sz="27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se</a:t>
            </a:r>
            <a:r>
              <a:rPr lang="en" sz="27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 utiliza veículo próprio</a:t>
            </a:r>
            <a:endParaRPr sz="27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1883950" y="2743211"/>
            <a:ext cx="5369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Acréscimo de 20 minutos sobre a </a:t>
            </a:r>
            <a:r>
              <a:rPr lang="en" sz="27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hora trabalhada aos sábados</a:t>
            </a:r>
            <a:r>
              <a:rPr lang="en" sz="27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. Cada hora trabalhada equivale a 1h20 minutos</a:t>
            </a:r>
            <a:endParaRPr sz="27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106" y="131144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>
            <p:ph type="title"/>
          </p:nvPr>
        </p:nvSpPr>
        <p:spPr>
          <a:xfrm>
            <a:off x="2226900" y="378800"/>
            <a:ext cx="4214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PROPOSTA PATRONAL</a:t>
            </a:r>
            <a:endParaRPr/>
          </a:p>
        </p:txBody>
      </p:sp>
      <p:pic>
        <p:nvPicPr>
          <p:cNvPr id="115" name="Google Shape;11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4275" y="1311442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3050" y="31368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title="marca-sindpd-privad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5700" y="2561872"/>
            <a:ext cx="1508250" cy="15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1518975" y="1248287"/>
            <a:ext cx="5733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Fira Sans SemiBold"/>
              <a:buChar char="-"/>
            </a:pPr>
            <a:r>
              <a:rPr lang="en" sz="27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Direito de não receber mensagens em meios de comunicação pessoal</a:t>
            </a:r>
            <a:endParaRPr sz="27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Fira Sans SemiBold"/>
              <a:buChar char="-"/>
            </a:pPr>
            <a:r>
              <a:rPr lang="en" sz="27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Após a licença maternidade, possibilidade de adotar o teletrabalho por até 60 dias</a:t>
            </a:r>
            <a:endParaRPr sz="27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24" name="Google Shape;124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>
            <p:ph type="title"/>
          </p:nvPr>
        </p:nvSpPr>
        <p:spPr>
          <a:xfrm>
            <a:off x="2226900" y="378800"/>
            <a:ext cx="4214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PROPOSTA PATRONAL</a:t>
            </a:r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7075" y="227395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title="marca-sindpd-privada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936" y="215965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/>
        </p:nvSpPr>
        <p:spPr>
          <a:xfrm>
            <a:off x="1883950" y="1443800"/>
            <a:ext cx="5369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Direitos</a:t>
            </a:r>
            <a:r>
              <a:rPr lang="en" sz="27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 iguais para união estável decorrente de relacionamento homoafetivo</a:t>
            </a:r>
            <a:endParaRPr sz="27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300" y="15240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>
            <p:ph type="title"/>
          </p:nvPr>
        </p:nvSpPr>
        <p:spPr>
          <a:xfrm>
            <a:off x="2226900" y="378800"/>
            <a:ext cx="4214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PROPOSTA PATRONAL</a:t>
            </a: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9075" y="1524000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1883950" y="2967800"/>
            <a:ext cx="5369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Em caso de falecimento da mãe durante a licença maternidade, esta será estendida para o pai</a:t>
            </a:r>
            <a:endParaRPr sz="26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9075" y="30480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title="marca-sindpd-privada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1442" y="2988850"/>
            <a:ext cx="804101" cy="80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>
            <p:ph type="title"/>
          </p:nvPr>
        </p:nvSpPr>
        <p:spPr>
          <a:xfrm>
            <a:off x="2226900" y="378800"/>
            <a:ext cx="4214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PROPOSTA PATRONAL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1883950" y="1418734"/>
            <a:ext cx="5369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Familias atípicas (TEA/nível 3)</a:t>
            </a:r>
            <a:endParaRPr sz="27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Fira Sans SemiBold"/>
              <a:buChar char="●"/>
            </a:pPr>
            <a:r>
              <a:rPr lang="en" sz="24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06 turnos para acompanhamento em consultas e terapias</a:t>
            </a:r>
            <a:endParaRPr sz="24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Fira Sans SemiBold"/>
              <a:buChar char="●"/>
            </a:pPr>
            <a:r>
              <a:rPr lang="en" sz="24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prioridade para o teletrabalho</a:t>
            </a:r>
            <a:endParaRPr sz="24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pic>
        <p:nvPicPr>
          <p:cNvPr id="152" name="Google Shape;15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3050" y="207041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title="marca-sindpd-privada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245" y="2011284"/>
            <a:ext cx="804101" cy="80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ctrTitle"/>
          </p:nvPr>
        </p:nvSpPr>
        <p:spPr>
          <a:xfrm>
            <a:off x="995650" y="1062800"/>
            <a:ext cx="4748400" cy="15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Novos avanços</a:t>
            </a:r>
            <a:endParaRPr sz="4100"/>
          </a:p>
        </p:txBody>
      </p:sp>
      <p:sp>
        <p:nvSpPr>
          <p:cNvPr id="160" name="Google Shape;160;p19"/>
          <p:cNvSpPr/>
          <p:nvPr/>
        </p:nvSpPr>
        <p:spPr>
          <a:xfrm>
            <a:off x="7062378" y="2810300"/>
            <a:ext cx="1604943" cy="23711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lin ang="5400700" scaled="0"/>
                </a:gradFill>
                <a:latin typeface="Fira Sans;600"/>
              </a:rPr>
              <a:t>2</a:t>
            </a:r>
          </a:p>
        </p:txBody>
      </p:sp>
      <p:pic>
        <p:nvPicPr>
          <p:cNvPr id="161" name="Google Shape;1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 title="marca-sindpd-privada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129825"/>
            <a:ext cx="991600" cy="2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>
            <p:ph type="title"/>
          </p:nvPr>
        </p:nvSpPr>
        <p:spPr>
          <a:xfrm>
            <a:off x="2226900" y="378800"/>
            <a:ext cx="4214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PROPOSTA PATRONAL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1502950" y="1367600"/>
            <a:ext cx="5771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Licença para consulta médica de filho até 06 turnos por ano</a:t>
            </a:r>
            <a:endParaRPr sz="27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" y="14097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1875" y="1371600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1502950" y="2543687"/>
            <a:ext cx="5771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Ampliação até 08 anos de idade para empregados/as com salários até R$ 1.950,00</a:t>
            </a:r>
            <a:endParaRPr sz="2700">
              <a:solidFill>
                <a:schemeClr val="accen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325" y="2770012"/>
            <a:ext cx="882575" cy="88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4275" y="277628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 title="marca-sindpd-privada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25" y="4028750"/>
            <a:ext cx="1508251" cy="106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lonso template">
  <a:themeElements>
    <a:clrScheme name="Custom 347">
      <a:dk1>
        <a:srgbClr val="410433"/>
      </a:dk1>
      <a:lt1>
        <a:srgbClr val="FFFFFF"/>
      </a:lt1>
      <a:dk2>
        <a:srgbClr val="9C9194"/>
      </a:dk2>
      <a:lt2>
        <a:srgbClr val="EBE7E4"/>
      </a:lt2>
      <a:accent1>
        <a:srgbClr val="77063F"/>
      </a:accent1>
      <a:accent2>
        <a:srgbClr val="AC0C5C"/>
      </a:accent2>
      <a:accent3>
        <a:srgbClr val="C7284F"/>
      </a:accent3>
      <a:accent4>
        <a:srgbClr val="FF7154"/>
      </a:accent4>
      <a:accent5>
        <a:srgbClr val="FF963C"/>
      </a:accent5>
      <a:accent6>
        <a:srgbClr val="FAC12B"/>
      </a:accent6>
      <a:hlink>
        <a:srgbClr val="77063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